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6" r:id="rId2"/>
    <p:sldId id="988" r:id="rId3"/>
    <p:sldId id="588" r:id="rId4"/>
    <p:sldId id="994" r:id="rId5"/>
    <p:sldId id="995" r:id="rId6"/>
    <p:sldId id="257" r:id="rId7"/>
    <p:sldId id="589" r:id="rId8"/>
    <p:sldId id="1000" r:id="rId9"/>
    <p:sldId id="993" r:id="rId10"/>
    <p:sldId id="990" r:id="rId11"/>
    <p:sldId id="590" r:id="rId12"/>
    <p:sldId id="291" r:id="rId13"/>
    <p:sldId id="292" r:id="rId14"/>
    <p:sldId id="293" r:id="rId15"/>
    <p:sldId id="294" r:id="rId16"/>
    <p:sldId id="295" r:id="rId17"/>
    <p:sldId id="304" r:id="rId18"/>
    <p:sldId id="591" r:id="rId19"/>
    <p:sldId id="308" r:id="rId20"/>
    <p:sldId id="309" r:id="rId21"/>
    <p:sldId id="310" r:id="rId22"/>
    <p:sldId id="592" r:id="rId23"/>
    <p:sldId id="956" r:id="rId24"/>
    <p:sldId id="1001" r:id="rId25"/>
    <p:sldId id="327" r:id="rId26"/>
    <p:sldId id="342" r:id="rId27"/>
    <p:sldId id="347" r:id="rId28"/>
    <p:sldId id="336" r:id="rId29"/>
    <p:sldId id="339" r:id="rId30"/>
    <p:sldId id="340" r:id="rId31"/>
    <p:sldId id="341" r:id="rId32"/>
    <p:sldId id="343" r:id="rId33"/>
    <p:sldId id="344" r:id="rId34"/>
    <p:sldId id="345" r:id="rId35"/>
    <p:sldId id="346" r:id="rId36"/>
    <p:sldId id="348" r:id="rId37"/>
    <p:sldId id="349" r:id="rId38"/>
    <p:sldId id="350" r:id="rId39"/>
    <p:sldId id="986" r:id="rId40"/>
    <p:sldId id="353" r:id="rId41"/>
    <p:sldId id="326" r:id="rId42"/>
    <p:sldId id="357" r:id="rId43"/>
    <p:sldId id="959" r:id="rId44"/>
    <p:sldId id="962" r:id="rId45"/>
    <p:sldId id="960" r:id="rId46"/>
    <p:sldId id="1002" r:id="rId47"/>
    <p:sldId id="964" r:id="rId48"/>
    <p:sldId id="361" r:id="rId49"/>
    <p:sldId id="984" r:id="rId50"/>
    <p:sldId id="1003" r:id="rId51"/>
    <p:sldId id="965" r:id="rId52"/>
    <p:sldId id="966" r:id="rId53"/>
    <p:sldId id="967" r:id="rId54"/>
    <p:sldId id="968" r:id="rId55"/>
    <p:sldId id="970" r:id="rId56"/>
    <p:sldId id="1004" r:id="rId57"/>
    <p:sldId id="989" r:id="rId58"/>
    <p:sldId id="749" r:id="rId59"/>
    <p:sldId id="751" r:id="rId60"/>
    <p:sldId id="753" r:id="rId61"/>
    <p:sldId id="754" r:id="rId62"/>
    <p:sldId id="755" r:id="rId63"/>
    <p:sldId id="974" r:id="rId64"/>
    <p:sldId id="983" r:id="rId65"/>
    <p:sldId id="1005" r:id="rId66"/>
    <p:sldId id="759" r:id="rId67"/>
    <p:sldId id="760" r:id="rId68"/>
    <p:sldId id="761" r:id="rId69"/>
    <p:sldId id="762" r:id="rId70"/>
    <p:sldId id="763" r:id="rId71"/>
    <p:sldId id="992" r:id="rId72"/>
    <p:sldId id="1006" r:id="rId73"/>
    <p:sldId id="834" r:id="rId74"/>
    <p:sldId id="835" r:id="rId75"/>
    <p:sldId id="836" r:id="rId76"/>
    <p:sldId id="838" r:id="rId77"/>
    <p:sldId id="839" r:id="rId78"/>
    <p:sldId id="840" r:id="rId79"/>
    <p:sldId id="841" r:id="rId80"/>
    <p:sldId id="843" r:id="rId81"/>
    <p:sldId id="844" r:id="rId82"/>
    <p:sldId id="845" r:id="rId83"/>
    <p:sldId id="846" r:id="rId84"/>
    <p:sldId id="848" r:id="rId85"/>
    <p:sldId id="849" r:id="rId86"/>
    <p:sldId id="850" r:id="rId87"/>
    <p:sldId id="851" r:id="rId88"/>
    <p:sldId id="852" r:id="rId89"/>
    <p:sldId id="853" r:id="rId90"/>
    <p:sldId id="1007" r:id="rId91"/>
    <p:sldId id="996" r:id="rId92"/>
    <p:sldId id="998" r:id="rId93"/>
    <p:sldId id="999" r:id="rId94"/>
    <p:sldId id="997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595" autoAdjust="0"/>
  </p:normalViewPr>
  <p:slideViewPr>
    <p:cSldViewPr snapToGrid="0">
      <p:cViewPr varScale="1">
        <p:scale>
          <a:sx n="81" d="100"/>
          <a:sy n="81" d="100"/>
        </p:scale>
        <p:origin x="758" y="67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Relationship Id="rId4" Type="http://schemas.openxmlformats.org/officeDocument/2006/relationships/image" Target="../media/image8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23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595487-BBD5-47D9-BF54-8A281D155C70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F5852B-4CE7-4A17-918B-93DC3E3FF9CC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B3F8B5-9DF4-4F6C-8E62-D36114183628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887BA-C04D-4865-8613-27A296C0B9E6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4425" cy="3484563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5A7F7-39FF-42E0-A832-6FE2F9B87293}" type="slidenum">
              <a:rPr lang="en-US"/>
              <a:pPr/>
              <a:t>63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8500"/>
            <a:ext cx="6197600" cy="348615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9"/>
            <a:ext cx="5142177" cy="4182457"/>
          </a:xfrm>
          <a:noFill/>
          <a:ln/>
        </p:spPr>
        <p:txBody>
          <a:bodyPr lIns="104334" tIns="52167" rIns="104334" bIns="52167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3863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1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7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710.png"/><Relationship Id="rId5" Type="http://schemas.openxmlformats.org/officeDocument/2006/relationships/image" Target="../media/image12.png"/><Relationship Id="rId10" Type="http://schemas.openxmlformats.org/officeDocument/2006/relationships/image" Target="../media/image610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10.png"/><Relationship Id="rId3" Type="http://schemas.openxmlformats.org/officeDocument/2006/relationships/image" Target="../media/image140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5" Type="http://schemas.openxmlformats.org/officeDocument/2006/relationships/image" Target="../media/image180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Relationship Id="rId14" Type="http://schemas.openxmlformats.org/officeDocument/2006/relationships/image" Target="../media/image7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10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6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openxmlformats.org/officeDocument/2006/relationships/image" Target="../media/image19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10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7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10.png"/><Relationship Id="rId18" Type="http://schemas.openxmlformats.org/officeDocument/2006/relationships/image" Target="../media/image15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image" Target="../media/image610.png"/><Relationship Id="rId17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9.png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png"/><Relationship Id="rId7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4670/2015sp/lectures/lec21_stereo_we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5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89.emf"/><Relationship Id="rId5" Type="http://schemas.openxmlformats.org/officeDocument/2006/relationships/image" Target="../media/image86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94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1.e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93.emf"/><Relationship Id="rId5" Type="http://schemas.openxmlformats.org/officeDocument/2006/relationships/image" Target="../media/image90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92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sd.uwo.ca/~yuri/Papers/pami01.pdf" TargetMode="Externa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www.youtube.com/watch?v=PluL7WTlKrM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eg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Stereo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E1C77500-D0F9-405A-9220-FF20488C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85" y="1148205"/>
            <a:ext cx="7161229" cy="40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geometry - The triangulation problem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</a:t>
                </a:r>
              </a:p>
              <a:p>
                <a:pPr lvl="1"/>
                <a:r>
                  <a:rPr lang="en-US" dirty="0"/>
                  <a:t>two 2D points in the </a:t>
                </a:r>
                <a:r>
                  <a:rPr lang="en-US" b="1" dirty="0"/>
                  <a:t>normalized image coordinate system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 in two different images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describes the same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 3D space.</a:t>
                </a:r>
              </a:p>
              <a:p>
                <a:pPr lvl="1"/>
                <a:r>
                  <a:rPr lang="en-US" dirty="0"/>
                  <a:t>Rotation and translation between the two cameras.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Normalized image coordinate system: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1999"/>
                <a:ext cx="11785600" cy="6096001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91B3361-E754-48A5-9009-77E13920D80B}"/>
              </a:ext>
            </a:extLst>
          </p:cNvPr>
          <p:cNvGrpSpPr/>
          <p:nvPr/>
        </p:nvGrpSpPr>
        <p:grpSpPr>
          <a:xfrm>
            <a:off x="7221175" y="4114800"/>
            <a:ext cx="4767625" cy="2532118"/>
            <a:chOff x="2496775" y="1989239"/>
            <a:chExt cx="7257764" cy="4058239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31DFAD02-43D0-42CA-9E47-284A26BF166D}"/>
                </a:ext>
              </a:extLst>
            </p:cNvPr>
            <p:cNvSpPr/>
            <p:nvPr/>
          </p:nvSpPr>
          <p:spPr>
            <a:xfrm rot="3707693">
              <a:off x="1560506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53F88396-F2B0-4F16-8AD6-F801918A0F5C}"/>
                </a:ext>
              </a:extLst>
            </p:cNvPr>
            <p:cNvSpPr/>
            <p:nvPr/>
          </p:nvSpPr>
          <p:spPr>
            <a:xfrm rot="17911998">
              <a:off x="6632568" y="2925508"/>
              <a:ext cx="4058239" cy="218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CDEE0">
                <a:alpha val="82943"/>
              </a:srgb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16" name="latex-image-1.pdf" descr="latex-image-1.pdf">
              <a:extLst>
                <a:ext uri="{FF2B5EF4-FFF2-40B4-BE49-F238E27FC236}">
                  <a16:creationId xmlns:a16="http://schemas.microsoft.com/office/drawing/2014/main" id="{BC1C824F-85D8-4584-BE0C-2E33BA0B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633" y="2345020"/>
              <a:ext cx="205383" cy="21431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Line">
              <a:extLst>
                <a:ext uri="{FF2B5EF4-FFF2-40B4-BE49-F238E27FC236}">
                  <a16:creationId xmlns:a16="http://schemas.microsoft.com/office/drawing/2014/main" id="{76BE739C-C0FF-42F6-9417-09148E066968}"/>
                </a:ext>
              </a:extLst>
            </p:cNvPr>
            <p:cNvSpPr/>
            <p:nvPr/>
          </p:nvSpPr>
          <p:spPr>
            <a:xfrm flipH="1" flipV="1">
              <a:off x="3057311" y="3783572"/>
              <a:ext cx="12630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47A4915F-44D7-42F2-9525-A9CE2D9A527D}"/>
                </a:ext>
              </a:extLst>
            </p:cNvPr>
            <p:cNvSpPr/>
            <p:nvPr/>
          </p:nvSpPr>
          <p:spPr>
            <a:xfrm flipH="1" flipV="1">
              <a:off x="9141451" y="3783572"/>
              <a:ext cx="12629" cy="126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ACF6734C-6337-4038-BB10-E25864289F98}"/>
                </a:ext>
              </a:extLst>
            </p:cNvPr>
            <p:cNvSpPr/>
            <p:nvPr/>
          </p:nvSpPr>
          <p:spPr>
            <a:xfrm flipH="1" flipV="1">
              <a:off x="6112776" y="2618035"/>
              <a:ext cx="12630" cy="1263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23" name="latex-image-8.pdf" descr="latex-image-8.pdf">
              <a:extLst>
                <a:ext uri="{FF2B5EF4-FFF2-40B4-BE49-F238E27FC236}">
                  <a16:creationId xmlns:a16="http://schemas.microsoft.com/office/drawing/2014/main" id="{4A3400E0-55AE-41F3-81C5-869BFF51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6752" y="3581818"/>
              <a:ext cx="187524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latex-image-9.pdf" descr="latex-image-9.pdf">
              <a:extLst>
                <a:ext uri="{FF2B5EF4-FFF2-40B4-BE49-F238E27FC236}">
                  <a16:creationId xmlns:a16="http://schemas.microsoft.com/office/drawing/2014/main" id="{73D37AEC-F1DF-4D70-9D38-8194BBD77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3287" y="3595213"/>
              <a:ext cx="178594" cy="178594"/>
            </a:xfrm>
            <a:prstGeom prst="rect">
              <a:avLst/>
            </a:prstGeom>
            <a:ln w="12700"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/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BCC8DB-6149-4EF5-9F8B-5DCF1EBD5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514" y="5233644"/>
                  <a:ext cx="80195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4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/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a14:m>
                  <a:r>
                    <a:rPr lang="en-US" b="1" dirty="0"/>
                    <a:t>’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F7A524-6EC2-4BE8-A9A5-FE5F8A356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84" y="5113369"/>
                  <a:ext cx="80195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5789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37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  <a:endParaRPr dirty="0"/>
          </a:p>
        </p:txBody>
      </p:sp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1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250982-4068-4615-8E05-80355E78F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7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trace lines from the </a:t>
                </a:r>
                <a:r>
                  <a:rPr lang="en-US" b="1" dirty="0"/>
                  <a:t>camera center </a:t>
                </a:r>
                <a:r>
                  <a:rPr lang="en-US" dirty="0"/>
                  <a:t>of each image, through the given 2D point to the 3D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D7771-CF96-425B-B007-253F37BED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1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3" name="latex-image-6.pdf" descr="latex-image-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atex-image-7.pdf" descr="latex-image-7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7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8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59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" name="latex-image-8.pdf" descr="latex-image-8.pdf">
            <a:extLst>
              <a:ext uri="{FF2B5EF4-FFF2-40B4-BE49-F238E27FC236}">
                <a16:creationId xmlns:a16="http://schemas.microsoft.com/office/drawing/2014/main" id="{A03E006A-4362-46A0-A39A-4068EBE08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latex-image-9.pdf" descr="latex-image-9.pdf">
            <a:extLst>
              <a:ext uri="{FF2B5EF4-FFF2-40B4-BE49-F238E27FC236}">
                <a16:creationId xmlns:a16="http://schemas.microsoft.com/office/drawing/2014/main" id="{FB0D409D-AD94-4E07-ABDD-3AC31F777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0BC0F-9E66-46A0-B4A6-3E95E1F8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FBA35-3201-4C80-9E7F-30B25BF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2526235-9F2C-43FB-B540-5EEDF779B332}"/>
              </a:ext>
            </a:extLst>
          </p:cNvPr>
          <p:cNvSpPr txBox="1"/>
          <p:nvPr/>
        </p:nvSpPr>
        <p:spPr>
          <a:xfrm>
            <a:off x="0" y="4628052"/>
            <a:ext cx="2500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Camera center</a:t>
            </a:r>
          </a:p>
        </p:txBody>
      </p:sp>
    </p:spTree>
    <p:extLst>
      <p:ext uri="{BB962C8B-B14F-4D97-AF65-F5344CB8AC3E}">
        <p14:creationId xmlns:p14="http://schemas.microsoft.com/office/powerpoint/2010/main" val="147463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Line" descr="Line"/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63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4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2BAF7-5471-4CB9-9932-FDBD6F423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Baseline</a:t>
            </a:r>
            <a:r>
              <a:rPr lang="en-US" dirty="0"/>
              <a:t> is a vector that represent the translation between two cameras</a:t>
            </a:r>
          </a:p>
        </p:txBody>
      </p:sp>
      <p:sp>
        <p:nvSpPr>
          <p:cNvPr id="266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67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8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70" name="latex-image-6.pdf" descr="latex-image-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latex-image-7.pdf" descr="latex-image-7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4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5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6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77" name="Baseline"/>
          <p:cNvSpPr txBox="1"/>
          <p:nvPr/>
        </p:nvSpPr>
        <p:spPr>
          <a:xfrm>
            <a:off x="5511735" y="4093462"/>
            <a:ext cx="156496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/>
              <a:t>Baseline</a:t>
            </a:r>
          </a:p>
        </p:txBody>
      </p:sp>
      <p:pic>
        <p:nvPicPr>
          <p:cNvPr id="278" name="Line" descr="Line"/>
          <p:cNvPicPr>
            <a:picLocks/>
          </p:cNvPicPr>
          <p:nvPr/>
        </p:nvPicPr>
        <p:blipFill rotWithShape="1">
          <a:blip r:embed="rId6"/>
          <a:srcRect l="11933"/>
          <a:stretch/>
        </p:blipFill>
        <p:spPr>
          <a:xfrm>
            <a:off x="2331244" y="4063879"/>
            <a:ext cx="1709288" cy="247665"/>
          </a:xfrm>
          <a:prstGeom prst="rect">
            <a:avLst/>
          </a:prstGeom>
        </p:spPr>
      </p:pic>
      <p:pic>
        <p:nvPicPr>
          <p:cNvPr id="280" name="Line" descr="Line"/>
          <p:cNvPicPr>
            <a:picLocks/>
          </p:cNvPicPr>
          <p:nvPr/>
        </p:nvPicPr>
        <p:blipFill rotWithShape="1">
          <a:blip r:embed="rId7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  <p:sp>
        <p:nvSpPr>
          <p:cNvPr id="28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2" name="latex-image-8.pdf" descr="latex-image-8.pdf">
            <a:extLst>
              <a:ext uri="{FF2B5EF4-FFF2-40B4-BE49-F238E27FC236}">
                <a16:creationId xmlns:a16="http://schemas.microsoft.com/office/drawing/2014/main" id="{F9AB618E-40C9-4873-B501-7FB0AE1F5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latex-image-9.pdf" descr="latex-image-9.pdf">
            <a:extLst>
              <a:ext uri="{FF2B5EF4-FFF2-40B4-BE49-F238E27FC236}">
                <a16:creationId xmlns:a16="http://schemas.microsoft.com/office/drawing/2014/main" id="{4707FFAA-3FB8-47FF-BE67-53763D062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096B1-74C0-42A1-BD79-9F6ACDBCD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9F66F1-D136-49BD-A878-C9A7EBAEB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05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337239A1-F387-48BC-BDD9-2ED5C71CEB0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287" name="Line"/>
          <p:cNvSpPr/>
          <p:nvPr/>
        </p:nvSpPr>
        <p:spPr>
          <a:xfrm flipH="1" flipV="1">
            <a:off x="6142462" y="2637781"/>
            <a:ext cx="3901196" cy="14986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8" name="Line"/>
          <p:cNvSpPr/>
          <p:nvPr/>
        </p:nvSpPr>
        <p:spPr>
          <a:xfrm flipV="1">
            <a:off x="2174108" y="2637781"/>
            <a:ext cx="3968355" cy="15139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89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projection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dirty="0"/>
                  <a:t>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place of camera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CB696-5069-4DD3-A075-E278B919B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1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2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"/>
          <p:cNvSpPr/>
          <p:nvPr/>
        </p:nvSpPr>
        <p:spPr>
          <a:xfrm flipH="1" flipV="1">
            <a:off x="3057311" y="3783572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94" name="latex-image-6.pdf" descr="latex-image-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latex-image-7.pdf" descr="latex-image-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e"/>
          <p:cNvSpPr/>
          <p:nvPr/>
        </p:nvSpPr>
        <p:spPr>
          <a:xfrm flipH="1" flipV="1">
            <a:off x="9141451" y="3783572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8" name="Line"/>
          <p:cNvSpPr/>
          <p:nvPr/>
        </p:nvSpPr>
        <p:spPr>
          <a:xfrm flipH="1" flipV="1">
            <a:off x="6112776" y="26180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99" name="Line"/>
          <p:cNvSpPr/>
          <p:nvPr/>
        </p:nvSpPr>
        <p:spPr>
          <a:xfrm flipV="1">
            <a:off x="2174089" y="3792970"/>
            <a:ext cx="922653" cy="3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00" name="Line"/>
          <p:cNvSpPr/>
          <p:nvPr/>
        </p:nvSpPr>
        <p:spPr>
          <a:xfrm flipH="1" flipV="1">
            <a:off x="9138860" y="3788961"/>
            <a:ext cx="904866" cy="35490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02" name="latex-image-2.pdf" descr="latex-image-2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785261" y="4264035"/>
            <a:ext cx="833306" cy="905464"/>
          </a:xfrm>
          <a:prstGeom prst="rect">
            <a:avLst/>
          </a:prstGeom>
        </p:spPr>
      </p:pic>
      <p:pic>
        <p:nvPicPr>
          <p:cNvPr id="305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sp>
        <p:nvSpPr>
          <p:cNvPr id="309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10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11" name="latex-image-3.pdf" descr="latex-image-3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FAAEF1EE-053C-4E74-8303-14DB16F1A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AAB83516-0426-4E56-A675-E2B994134D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39D317-D00C-4F09-8821-D1DA74CE8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F7D5E-7B71-4619-8F02-FA62C6F7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/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Epipole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800" b="1" dirty="0"/>
                  <a:t>: </a:t>
                </a:r>
                <a:r>
                  <a:rPr lang="en-US" sz="2800" dirty="0"/>
                  <a:t>projection of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sz="2800" dirty="0"/>
                  <a:t>onto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F2EF3B-4C68-4919-97DB-03F5032BA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93" y="4900743"/>
                <a:ext cx="3285044" cy="1231106"/>
              </a:xfrm>
              <a:prstGeom prst="rect">
                <a:avLst/>
              </a:prstGeom>
              <a:blipFill>
                <a:blip r:embed="rId15"/>
                <a:stretch>
                  <a:fillRect l="-3711" t="-4950" r="-3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1B433258-260A-4F6F-B5B6-88246A08B60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6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2" y="4063879"/>
            <a:ext cx="1940880" cy="247665"/>
          </a:xfrm>
          <a:prstGeom prst="rect">
            <a:avLst/>
          </a:prstGeom>
        </p:spPr>
      </p:pic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4EBCAF52-38B9-4444-8AF9-4C24A957CF0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315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18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Epipolar plane</a:t>
                </a:r>
                <a:r>
                  <a:rPr lang="en-US" dirty="0"/>
                  <a:t>: the plane that is constructed from the 3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DED8E5-D07C-456E-8D1D-7E04953F0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0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1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22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23" name="latex-image-1.pdf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25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26" name="latex-image-2.pdf" descr="latex-image-2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pipolar plane"/>
          <p:cNvSpPr txBox="1"/>
          <p:nvPr/>
        </p:nvSpPr>
        <p:spPr>
          <a:xfrm>
            <a:off x="5104054" y="3303024"/>
            <a:ext cx="300294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800" dirty="0" err="1"/>
              <a:t>Epipolar</a:t>
            </a:r>
            <a:r>
              <a:rPr sz="2800" dirty="0"/>
              <a:t> plane</a:t>
            </a:r>
          </a:p>
        </p:txBody>
      </p:sp>
      <p:sp>
        <p:nvSpPr>
          <p:cNvPr id="340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1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6" name="latex-image-8.pdf" descr="latex-image-8.pdf">
            <a:extLst>
              <a:ext uri="{FF2B5EF4-FFF2-40B4-BE49-F238E27FC236}">
                <a16:creationId xmlns:a16="http://schemas.microsoft.com/office/drawing/2014/main" id="{1E0F1D5B-5751-4366-B884-BCC2C817B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9.pdf" descr="latex-image-9.pdf">
            <a:extLst>
              <a:ext uri="{FF2B5EF4-FFF2-40B4-BE49-F238E27FC236}">
                <a16:creationId xmlns:a16="http://schemas.microsoft.com/office/drawing/2014/main" id="{F39A4B28-55F9-493E-8FBC-D01C33F410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0EE81B-569E-490E-9F15-16DD9328D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F4F66-BCB0-421F-9B8B-E3AAD60CE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Line" descr="Line">
            <a:extLst>
              <a:ext uri="{FF2B5EF4-FFF2-40B4-BE49-F238E27FC236}">
                <a16:creationId xmlns:a16="http://schemas.microsoft.com/office/drawing/2014/main" id="{C17E30A6-1EE9-4E16-97BB-4E8AF6C8351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8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ne" descr="Line">
            <a:extLst>
              <a:ext uri="{FF2B5EF4-FFF2-40B4-BE49-F238E27FC236}">
                <a16:creationId xmlns:a16="http://schemas.microsoft.com/office/drawing/2014/main" id="{24134171-D249-40B9-8420-AD3EB492069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6159250" cy="248018"/>
          </a:xfrm>
          <a:prstGeom prst="rect">
            <a:avLst/>
          </a:prstGeom>
        </p:spPr>
      </p:pic>
      <p:sp>
        <p:nvSpPr>
          <p:cNvPr id="345" name="Epipolar 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geometry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218470-0403-462B-A593-D58BE989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400"/>
            </a:pPr>
            <a:r>
              <a:rPr lang="en-US" b="1" dirty="0" err="1"/>
              <a:t>Epipolar</a:t>
            </a:r>
            <a:r>
              <a:rPr lang="en-US" b="1" dirty="0"/>
              <a:t> line</a:t>
            </a:r>
            <a:r>
              <a:rPr lang="en-US" dirty="0"/>
              <a:t>: intersection of </a:t>
            </a:r>
            <a:r>
              <a:rPr lang="en-US" dirty="0" err="1"/>
              <a:t>Epipolar</a:t>
            </a:r>
            <a:r>
              <a:rPr lang="en-US" dirty="0"/>
              <a:t> plane and image plane.</a:t>
            </a:r>
          </a:p>
          <a:p>
            <a:endParaRPr lang="en-US" sz="1800" dirty="0"/>
          </a:p>
        </p:txBody>
      </p:sp>
      <p:sp>
        <p:nvSpPr>
          <p:cNvPr id="34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8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9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50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51" name="latex-image-1.pdf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ne"/>
          <p:cNvSpPr/>
          <p:nvPr/>
        </p:nvSpPr>
        <p:spPr>
          <a:xfrm flipH="1" flipV="1">
            <a:off x="3977049" y="4149689"/>
            <a:ext cx="12629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3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4" name="latex-image-2.pdf" descr="latex-image-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ine"/>
          <p:cNvSpPr/>
          <p:nvPr/>
        </p:nvSpPr>
        <p:spPr>
          <a:xfrm>
            <a:off x="3073977" y="3804545"/>
            <a:ext cx="922466" cy="3656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Epipolar line…"/>
          <p:cNvSpPr txBox="1"/>
          <p:nvPr/>
        </p:nvSpPr>
        <p:spPr>
          <a:xfrm>
            <a:off x="3153086" y="1850077"/>
            <a:ext cx="208749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>
              <a:defRPr sz="2400"/>
            </a:pPr>
            <a:r>
              <a:rPr sz="1687" b="1" dirty="0" err="1"/>
              <a:t>Epipolar</a:t>
            </a:r>
            <a:r>
              <a:rPr sz="1687" b="1" dirty="0"/>
              <a:t> line</a:t>
            </a:r>
          </a:p>
        </p:txBody>
      </p:sp>
      <p:pic>
        <p:nvPicPr>
          <p:cNvPr id="373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77417" y="2250174"/>
            <a:ext cx="1333271" cy="1749845"/>
          </a:xfrm>
          <a:prstGeom prst="rect">
            <a:avLst/>
          </a:prstGeom>
        </p:spPr>
      </p:pic>
      <p:pic>
        <p:nvPicPr>
          <p:cNvPr id="27" name="latex-image-8.pdf" descr="latex-image-8.pdf">
            <a:extLst>
              <a:ext uri="{FF2B5EF4-FFF2-40B4-BE49-F238E27FC236}">
                <a16:creationId xmlns:a16="http://schemas.microsoft.com/office/drawing/2014/main" id="{70226487-42B2-4886-8C80-30A9BA5FC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9.pdf" descr="latex-image-9.pdf">
            <a:extLst>
              <a:ext uri="{FF2B5EF4-FFF2-40B4-BE49-F238E27FC236}">
                <a16:creationId xmlns:a16="http://schemas.microsoft.com/office/drawing/2014/main" id="{BDB9A0A3-F061-4214-B19C-CD8AAE6EAE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E6946E-CF4C-4CE6-8F07-ED943B2A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6C5BA6-4DA9-4B5B-A7AA-093A2AAD6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Line" descr="Line">
            <a:extLst>
              <a:ext uri="{FF2B5EF4-FFF2-40B4-BE49-F238E27FC236}">
                <a16:creationId xmlns:a16="http://schemas.microsoft.com/office/drawing/2014/main" id="{DE8D8541-5101-4C38-9A86-01584D37527F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ine" descr="Line">
            <a:extLst>
              <a:ext uri="{FF2B5EF4-FFF2-40B4-BE49-F238E27FC236}">
                <a16:creationId xmlns:a16="http://schemas.microsoft.com/office/drawing/2014/main" id="{E5ED5BB0-CFCA-4829-894D-866D67E8BB9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361"/>
          <a:stretch/>
        </p:blipFill>
        <p:spPr>
          <a:xfrm>
            <a:off x="2099653" y="4055085"/>
            <a:ext cx="7775392" cy="248018"/>
          </a:xfrm>
          <a:prstGeom prst="rect">
            <a:avLst/>
          </a:prstGeom>
        </p:spPr>
      </p:pic>
      <p:sp>
        <p:nvSpPr>
          <p:cNvPr id="586" name="Triangle"/>
          <p:cNvSpPr/>
          <p:nvPr/>
        </p:nvSpPr>
        <p:spPr>
          <a:xfrm>
            <a:off x="2120126" y="2643187"/>
            <a:ext cx="8005326" cy="151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87" name="Line"/>
          <p:cNvSpPr/>
          <p:nvPr/>
        </p:nvSpPr>
        <p:spPr>
          <a:xfrm>
            <a:off x="6119058" y="2638699"/>
            <a:ext cx="4015063" cy="151836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8" name="Line"/>
          <p:cNvSpPr/>
          <p:nvPr/>
        </p:nvSpPr>
        <p:spPr>
          <a:xfrm>
            <a:off x="5648667" y="2810039"/>
            <a:ext cx="4485454" cy="13470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9" name="Line"/>
          <p:cNvSpPr/>
          <p:nvPr/>
        </p:nvSpPr>
        <p:spPr>
          <a:xfrm>
            <a:off x="5197375" y="2988215"/>
            <a:ext cx="4938047" cy="1168865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0" name="Line"/>
          <p:cNvSpPr/>
          <p:nvPr/>
        </p:nvSpPr>
        <p:spPr>
          <a:xfrm>
            <a:off x="4696987" y="3179349"/>
            <a:ext cx="5439670" cy="9777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1" name="Epipolar constrai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Epipolar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:r>
                  <a:rPr lang="en-US" b="1" dirty="0" err="1"/>
                  <a:t>epipolar</a:t>
                </a:r>
                <a:r>
                  <a:rPr lang="en-US" b="1" dirty="0"/>
                  <a:t> constraint</a:t>
                </a:r>
                <a:r>
                  <a:rPr lang="en-US" dirty="0"/>
                  <a:t>: a 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is mapped onto an </a:t>
                </a:r>
                <a:r>
                  <a:rPr lang="en-US" dirty="0" err="1"/>
                  <a:t>epipolar</a:t>
                </a:r>
                <a:r>
                  <a:rPr lang="en-US" dirty="0"/>
                  <a:t> line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image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This happens since we don’t know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in advance.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0C3C5B-4D8C-4D53-8890-8E979E7B5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2" name="Shape"/>
          <p:cNvSpPr/>
          <p:nvPr/>
        </p:nvSpPr>
        <p:spPr>
          <a:xfrm rot="3707693">
            <a:off x="1560506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3" name="Shape"/>
          <p:cNvSpPr/>
          <p:nvPr/>
        </p:nvSpPr>
        <p:spPr>
          <a:xfrm rot="17911998">
            <a:off x="6632568" y="2925508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CDEE0">
              <a:alpha val="829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4" name="Triangle"/>
          <p:cNvSpPr/>
          <p:nvPr/>
        </p:nvSpPr>
        <p:spPr>
          <a:xfrm>
            <a:off x="8222124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5" name="Triangle"/>
          <p:cNvSpPr/>
          <p:nvPr/>
        </p:nvSpPr>
        <p:spPr>
          <a:xfrm>
            <a:off x="2137986" y="379792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96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345020"/>
            <a:ext cx="205383" cy="214313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Line"/>
          <p:cNvSpPr/>
          <p:nvPr/>
        </p:nvSpPr>
        <p:spPr>
          <a:xfrm flipH="1" flipV="1">
            <a:off x="8227579" y="4149689"/>
            <a:ext cx="12630" cy="12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98" name="latex-image-2.pdf" descr="latex-image-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934" y="424509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latex-image-3.pdf" descr="latex-image-3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437" y="4187047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Line"/>
          <p:cNvSpPr/>
          <p:nvPr/>
        </p:nvSpPr>
        <p:spPr>
          <a:xfrm>
            <a:off x="3080870" y="379264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1" name="latex-image-4.pdf" descr="latex-image-4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561" y="3639405"/>
            <a:ext cx="89298" cy="232173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Line"/>
          <p:cNvSpPr/>
          <p:nvPr/>
        </p:nvSpPr>
        <p:spPr>
          <a:xfrm flipH="1">
            <a:off x="8258903" y="3799068"/>
            <a:ext cx="896193" cy="3564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04" name="latex-image-6.pdf" descr="latex-image-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48" y="416967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latex-image-7.pdf" descr="latex-image-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8299" y="4053590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Line"/>
          <p:cNvSpPr/>
          <p:nvPr/>
        </p:nvSpPr>
        <p:spPr>
          <a:xfrm>
            <a:off x="9153042" y="3790233"/>
            <a:ext cx="981079" cy="36683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7" name="Line"/>
          <p:cNvSpPr/>
          <p:nvPr/>
        </p:nvSpPr>
        <p:spPr>
          <a:xfrm>
            <a:off x="9049760" y="3830854"/>
            <a:ext cx="1084361" cy="326228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8" name="Line"/>
          <p:cNvSpPr/>
          <p:nvPr/>
        </p:nvSpPr>
        <p:spPr>
          <a:xfrm>
            <a:off x="8950752" y="3874889"/>
            <a:ext cx="1184670" cy="28219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09" name="Line"/>
          <p:cNvSpPr/>
          <p:nvPr/>
        </p:nvSpPr>
        <p:spPr>
          <a:xfrm>
            <a:off x="8826462" y="3921438"/>
            <a:ext cx="1310195" cy="235643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612" name="latex-image-8.pdf" descr="latex-image-8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752" y="358181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latex-image-9.pdf" descr="latex-image-9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3287" y="3595213"/>
            <a:ext cx="178594" cy="17859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/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4BE77-9D44-47F6-9ABE-3215F2D22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14" y="5233644"/>
                <a:ext cx="8019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/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A4D741-37D3-499F-90CB-56E7ECFCC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584" y="5113369"/>
                <a:ext cx="801955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latex-image-5.pdf" descr="latex-image-5.pdf">
            <a:extLst>
              <a:ext uri="{FF2B5EF4-FFF2-40B4-BE49-F238E27FC236}">
                <a16:creationId xmlns:a16="http://schemas.microsoft.com/office/drawing/2014/main" id="{7D12F47F-3125-4CBC-B66E-9A269BB67E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2391" y="3612616"/>
            <a:ext cx="178594" cy="28575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/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A84AD-9B0F-462F-8BAA-97D5FBCF1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30" y="2402102"/>
                <a:ext cx="646537" cy="461665"/>
              </a:xfrm>
              <a:prstGeom prst="rect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/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E0E5F2-0818-4B70-8525-6CE6BF88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743" y="2597141"/>
                <a:ext cx="646537" cy="461665"/>
              </a:xfrm>
              <a:prstGeom prst="rect">
                <a:avLst/>
              </a:prstGeom>
              <a:blipFill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/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E10F87-3D9E-40B6-9E37-8634F3C06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9" y="2840880"/>
                <a:ext cx="646537" cy="461665"/>
              </a:xfrm>
              <a:prstGeom prst="rect">
                <a:avLst/>
              </a:prstGeom>
              <a:blipFill>
                <a:blip r:embed="rId17"/>
                <a:stretch>
                  <a:fillRect l="-3774" r="-283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Line" descr="Line">
            <a:extLst>
              <a:ext uri="{FF2B5EF4-FFF2-40B4-BE49-F238E27FC236}">
                <a16:creationId xmlns:a16="http://schemas.microsoft.com/office/drawing/2014/main" id="{BE5420E5-A46D-488A-85A3-E37A810D9BDB}"/>
              </a:ext>
            </a:extLst>
          </p:cNvPr>
          <p:cNvPicPr>
            <a:picLocks/>
          </p:cNvPicPr>
          <p:nvPr/>
        </p:nvPicPr>
        <p:blipFill rotWithShape="1">
          <a:blip r:embed="rId18"/>
          <a:srcRect r="12217"/>
          <a:stretch/>
        </p:blipFill>
        <p:spPr>
          <a:xfrm>
            <a:off x="8204620" y="4063526"/>
            <a:ext cx="1839037" cy="2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82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4669-C356-4707-8199-D1DAD6FF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94ED-D85C-4AF8-9074-BE20127A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all </a:t>
            </a:r>
            <a:r>
              <a:rPr lang="en-US" dirty="0" err="1"/>
              <a:t>epipolar</a:t>
            </a:r>
            <a:r>
              <a:rPr lang="en-US" dirty="0"/>
              <a:t> lines pass through the </a:t>
            </a:r>
            <a:r>
              <a:rPr lang="en-US" dirty="0" err="1"/>
              <a:t>epipole</a:t>
            </a:r>
            <a:r>
              <a:rPr lang="en-US" dirty="0"/>
              <a:t>.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0586F96D-8DA3-4BF6-BFC3-92A56325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80" y="1337523"/>
            <a:ext cx="821055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3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19" y="1221575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Where is the epipole in this image?"/>
          <p:cNvSpPr txBox="1"/>
          <p:nvPr/>
        </p:nvSpPr>
        <p:spPr>
          <a:xfrm>
            <a:off x="3917518" y="6194551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2109" dirty="0"/>
          </a:p>
        </p:txBody>
      </p:sp>
      <p:pic>
        <p:nvPicPr>
          <p:cNvPr id="72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3" y="1221576"/>
            <a:ext cx="5509767" cy="51713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8BE1D-C660-410A-B9EC-C5101A1A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1063-764C-468C-82E4-3674D21F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6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4D4F-C263-43FE-A4FE-FCDB7312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done with stereo vision?</a:t>
            </a:r>
          </a:p>
        </p:txBody>
      </p:sp>
      <p:pic>
        <p:nvPicPr>
          <p:cNvPr id="11266" name="Picture 2" descr="Image result for autonomous driving stereo">
            <a:extLst>
              <a:ext uri="{FF2B5EF4-FFF2-40B4-BE49-F238E27FC236}">
                <a16:creationId xmlns:a16="http://schemas.microsoft.com/office/drawing/2014/main" id="{7BB59619-5C6B-4474-8DDD-DEF742F3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1018880"/>
            <a:ext cx="4428249" cy="24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autonomous driving stereo">
            <a:extLst>
              <a:ext uri="{FF2B5EF4-FFF2-40B4-BE49-F238E27FC236}">
                <a16:creationId xmlns:a16="http://schemas.microsoft.com/office/drawing/2014/main" id="{4ACD355F-586E-411D-9FCB-6C35EF44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3535837"/>
            <a:ext cx="4428249" cy="27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slam 3d image">
            <a:extLst>
              <a:ext uri="{FF2B5EF4-FFF2-40B4-BE49-F238E27FC236}">
                <a16:creationId xmlns:a16="http://schemas.microsoft.com/office/drawing/2014/main" id="{45CC24BB-3740-4558-B919-74DC3FC8A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4"/>
          <a:stretch/>
        </p:blipFill>
        <p:spPr bwMode="auto">
          <a:xfrm>
            <a:off x="6466787" y="744168"/>
            <a:ext cx="5580413" cy="30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B16BD-D66A-4A89-9365-236924A1856D}"/>
              </a:ext>
            </a:extLst>
          </p:cNvPr>
          <p:cNvSpPr txBox="1"/>
          <p:nvPr/>
        </p:nvSpPr>
        <p:spPr>
          <a:xfrm>
            <a:off x="7645139" y="3746713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SLAM- robot navigation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FFEE3-3F02-4593-9A9E-2DCAA5EEABA3}"/>
              </a:ext>
            </a:extLst>
          </p:cNvPr>
          <p:cNvSpPr txBox="1"/>
          <p:nvPr/>
        </p:nvSpPr>
        <p:spPr>
          <a:xfrm>
            <a:off x="1766351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Autonomous driving</a:t>
            </a:r>
          </a:p>
        </p:txBody>
      </p:sp>
      <p:pic>
        <p:nvPicPr>
          <p:cNvPr id="11272" name="Picture 8" descr="Image result for stereo 3d object reconstruction">
            <a:extLst>
              <a:ext uri="{FF2B5EF4-FFF2-40B4-BE49-F238E27FC236}">
                <a16:creationId xmlns:a16="http://schemas.microsoft.com/office/drawing/2014/main" id="{E180357B-EF58-4EA8-B3BF-EDFAE85A2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"/>
          <a:stretch/>
        </p:blipFill>
        <p:spPr bwMode="auto">
          <a:xfrm>
            <a:off x="7148428" y="4174995"/>
            <a:ext cx="3529231" cy="231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9A853-5A34-4E76-BAFC-67B83FB6F8B4}"/>
              </a:ext>
            </a:extLst>
          </p:cNvPr>
          <p:cNvSpPr txBox="1"/>
          <p:nvPr/>
        </p:nvSpPr>
        <p:spPr>
          <a:xfrm>
            <a:off x="7990956" y="6304097"/>
            <a:ext cx="25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021184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17" y="2078350"/>
            <a:ext cx="2093100" cy="1964532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Line"/>
          <p:cNvSpPr/>
          <p:nvPr/>
        </p:nvSpPr>
        <p:spPr>
          <a:xfrm>
            <a:off x="2245186" y="2256158"/>
            <a:ext cx="7957015" cy="1088385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2" name="Line"/>
          <p:cNvSpPr/>
          <p:nvPr/>
        </p:nvSpPr>
        <p:spPr>
          <a:xfrm flipV="1">
            <a:off x="2242901" y="3335588"/>
            <a:ext cx="7947667" cy="527723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3" name="Line"/>
          <p:cNvSpPr/>
          <p:nvPr/>
        </p:nvSpPr>
        <p:spPr>
          <a:xfrm>
            <a:off x="2218397" y="2483677"/>
            <a:ext cx="7982130" cy="871691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4" name="Line"/>
          <p:cNvSpPr/>
          <p:nvPr/>
        </p:nvSpPr>
        <p:spPr>
          <a:xfrm>
            <a:off x="2242692" y="3000569"/>
            <a:ext cx="7958027" cy="347422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5" name="Circle"/>
          <p:cNvSpPr/>
          <p:nvPr/>
        </p:nvSpPr>
        <p:spPr>
          <a:xfrm>
            <a:off x="10065308" y="3236820"/>
            <a:ext cx="225091" cy="221394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 sz="1687"/>
          </a:p>
        </p:txBody>
      </p:sp>
      <p:sp>
        <p:nvSpPr>
          <p:cNvPr id="738" name="here!"/>
          <p:cNvSpPr txBox="1"/>
          <p:nvPr/>
        </p:nvSpPr>
        <p:spPr>
          <a:xfrm>
            <a:off x="9827452" y="2601995"/>
            <a:ext cx="66326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/>
            </a:lvl1pPr>
          </a:lstStyle>
          <a:p>
            <a:r>
              <a:rPr sz="2109"/>
              <a:t>here!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C5E82-F1AC-47B9-9923-49C4D70B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EC990-0436-4AF5-9B08-1672B53FF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images? The </a:t>
            </a:r>
            <a:r>
              <a:rPr lang="en-US" dirty="0" err="1"/>
              <a:t>epipole</a:t>
            </a:r>
            <a:r>
              <a:rPr lang="en-US" dirty="0"/>
              <a:t> doesn’t have to be inside the image!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43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Where is the </a:t>
            </a:r>
            <a:r>
              <a:rPr lang="en-US" dirty="0" err="1">
                <a:highlight>
                  <a:srgbClr val="FFFF00"/>
                </a:highlight>
              </a:rPr>
              <a:t>epipole</a:t>
            </a:r>
            <a:r>
              <a:rPr lang="en-US" dirty="0">
                <a:highlight>
                  <a:srgbClr val="FFFF00"/>
                </a:highlight>
              </a:rPr>
              <a:t> in this image?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3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ig8" descr="fig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075019"/>
            <a:ext cx="5650057" cy="30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fig8" descr="fig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1" y="2075019"/>
            <a:ext cx="5586184" cy="2999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D28EC-5DA1-4E34-AFA4-D0E3A808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CD77-B13C-4715-AD6A-2680967C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</a:t>
            </a:r>
            <a:r>
              <a:rPr lang="en-US" dirty="0" err="1"/>
              <a:t>epipole</a:t>
            </a:r>
            <a:r>
              <a:rPr lang="en-US" dirty="0"/>
              <a:t> in this image? The </a:t>
            </a:r>
            <a:r>
              <a:rPr lang="en-US" dirty="0" err="1"/>
              <a:t>epipolar</a:t>
            </a:r>
            <a:r>
              <a:rPr lang="en-US" dirty="0"/>
              <a:t> lines doesn’t converge since the baseline translation is parallel to the image plane!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6184486" y="969885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3593685" y="4322685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4908135" y="1268335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6709948" y="1274685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4236623" y="3027285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3390486" y="2503410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6776623" y="3713085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6506747" y="4221085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3593686" y="3694035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6811547" y="5141835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3236497" y="42734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3436522" y="42893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3236498" y="41083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3514310" y="42941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3236498" y="45147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6487697" y="6102273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6687722" y="6118149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6487698" y="5937173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6765510" y="6122910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6487698" y="6343573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4619211" y="31701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4611272" y="4500486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3390486" y="322096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6522623" y="4967210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4619211" y="3906761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6782972" y="509421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4208047" y="366228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7" name="Line 31">
            <a:extLst>
              <a:ext uri="{FF2B5EF4-FFF2-40B4-BE49-F238E27FC236}">
                <a16:creationId xmlns:a16="http://schemas.microsoft.com/office/drawing/2014/main" id="{7C4A2375-8488-40A3-8E53-4D9D6FBDE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860" y="4606691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14">
            <a:extLst>
              <a:ext uri="{FF2B5EF4-FFF2-40B4-BE49-F238E27FC236}">
                <a16:creationId xmlns:a16="http://schemas.microsoft.com/office/drawing/2014/main" id="{90C8893F-0364-4041-BD09-81A1BB377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509" y="4727341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C3CC2DE4-B429-4C71-92A6-D591BC1A4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1598" y="2877904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15">
            <a:extLst>
              <a:ext uri="{FF2B5EF4-FFF2-40B4-BE49-F238E27FC236}">
                <a16:creationId xmlns:a16="http://schemas.microsoft.com/office/drawing/2014/main" id="{0DDD5C2F-ADB1-4C5B-8538-0FF0379E0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359" y="3420829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AD932C-98CA-4164-B9AC-617AA227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</p:spPr>
            <p:txBody>
              <a:bodyPr/>
              <a:lstStyle/>
              <a:p>
                <a:r>
                  <a:rPr lang="en-US" dirty="0"/>
                  <a:t>Even if the image plane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was infinite, you can’t see the place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E149AA-D308-4835-82FE-C3B201554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5285961" cy="5715000"/>
              </a:xfrm>
              <a:blipFill>
                <a:blip r:embed="rId3"/>
                <a:stretch>
                  <a:fillRect l="-2076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b="1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33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all: Dot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Recall: Dot Product</a:t>
            </a:r>
          </a:p>
        </p:txBody>
      </p:sp>
      <p:sp>
        <p:nvSpPr>
          <p:cNvPr id="242" name="Shape"/>
          <p:cNvSpPr/>
          <p:nvPr/>
        </p:nvSpPr>
        <p:spPr>
          <a:xfrm>
            <a:off x="3696495" y="2400898"/>
            <a:ext cx="4799011" cy="195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3" name="Line"/>
          <p:cNvSpPr/>
          <p:nvPr/>
        </p:nvSpPr>
        <p:spPr>
          <a:xfrm flipV="1">
            <a:off x="4604645" y="2855013"/>
            <a:ext cx="1423967" cy="5230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4" name="Line"/>
          <p:cNvSpPr/>
          <p:nvPr/>
        </p:nvSpPr>
        <p:spPr>
          <a:xfrm>
            <a:off x="4604673" y="3373639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45" name="Line"/>
          <p:cNvSpPr/>
          <p:nvPr/>
        </p:nvSpPr>
        <p:spPr>
          <a:xfrm flipH="1">
            <a:off x="4618974" y="1889834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46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3839558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2702638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05" y="1934312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4739953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4735488"/>
            <a:ext cx="1134071" cy="2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dot product of two orthogonal vectors is zero"/>
          <p:cNvSpPr txBox="1"/>
          <p:nvPr/>
        </p:nvSpPr>
        <p:spPr>
          <a:xfrm>
            <a:off x="3401990" y="5562720"/>
            <a:ext cx="5512728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69"/>
              <a:t>dot product of two orthogonal vectors is zero</a:t>
            </a:r>
          </a:p>
        </p:txBody>
      </p:sp>
      <p:sp>
        <p:nvSpPr>
          <p:cNvPr id="252" name="Rectangle"/>
          <p:cNvSpPr/>
          <p:nvPr/>
        </p:nvSpPr>
        <p:spPr>
          <a:xfrm>
            <a:off x="3158918" y="5410975"/>
            <a:ext cx="5874165" cy="678657"/>
          </a:xfrm>
          <a:prstGeom prst="rect">
            <a:avLst/>
          </a:prstGeom>
          <a:ln w="508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71541325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"/>
          <p:cNvSpPr/>
          <p:nvPr/>
        </p:nvSpPr>
        <p:spPr>
          <a:xfrm>
            <a:off x="3696495" y="3603969"/>
            <a:ext cx="4799011" cy="1953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0490"/>
                </a:srgbClr>
              </a:gs>
              <a:gs pos="100000">
                <a:srgbClr val="BEBEBE">
                  <a:alpha val="8049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4" name="Recall: Cross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Recall: Cross Product</a:t>
            </a:r>
          </a:p>
        </p:txBody>
      </p:sp>
      <p:sp>
        <p:nvSpPr>
          <p:cNvPr id="475" name="Line"/>
          <p:cNvSpPr/>
          <p:nvPr/>
        </p:nvSpPr>
        <p:spPr>
          <a:xfrm flipV="1">
            <a:off x="4604645" y="4058084"/>
            <a:ext cx="1423967" cy="5230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6" name="Line"/>
          <p:cNvSpPr/>
          <p:nvPr/>
        </p:nvSpPr>
        <p:spPr>
          <a:xfrm>
            <a:off x="4604673" y="4576712"/>
            <a:ext cx="1423924" cy="471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7" name="Line"/>
          <p:cNvSpPr/>
          <p:nvPr/>
        </p:nvSpPr>
        <p:spPr>
          <a:xfrm flipH="1">
            <a:off x="4618974" y="3092907"/>
            <a:ext cx="1" cy="150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8" name="latex-image-10.pdf" descr="latex-image-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53" y="5042631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latex-image-11.pdf" descr="latex-image-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47" y="3905710"/>
            <a:ext cx="160735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latex-image-14.pdf" descr="latex-image-1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11" y="2637323"/>
            <a:ext cx="1339454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latex-image-15.pdf" descr="latex-image-1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16" y="5943025"/>
            <a:ext cx="1160860" cy="23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latex-image-16.pdf" descr="latex-image-1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8" y="5938560"/>
            <a:ext cx="1134071" cy="2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Vector (cross) product  takes two vectors and returns a vector perpendicular to both"/>
          <p:cNvSpPr txBox="1"/>
          <p:nvPr/>
        </p:nvSpPr>
        <p:spPr>
          <a:xfrm>
            <a:off x="2998552" y="1630377"/>
            <a:ext cx="6194897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Vector (cross) product </a:t>
            </a:r>
            <a:br>
              <a:rPr sz="1687" b="1">
                <a:latin typeface="Helvetica"/>
                <a:ea typeface="Helvetica"/>
                <a:cs typeface="Helvetica"/>
                <a:sym typeface="Helvetica"/>
              </a:rPr>
            </a:br>
            <a:r>
              <a:rPr sz="1687"/>
              <a:t>takes two vectors and returns a vector perpendicular to both</a:t>
            </a:r>
          </a:p>
        </p:txBody>
      </p:sp>
    </p:spTree>
    <p:extLst>
      <p:ext uri="{BB962C8B-B14F-4D97-AF65-F5344CB8AC3E}">
        <p14:creationId xmlns:p14="http://schemas.microsoft.com/office/powerpoint/2010/main" val="30470013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latex-image-17.pdf" descr="latex-image-17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895" y="1128577"/>
            <a:ext cx="3402211" cy="116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latex-image-19.pdf" descr="latex-image-1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778" y="4029243"/>
            <a:ext cx="6420445" cy="116086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an also be written as a matrix multiplication"/>
          <p:cNvSpPr txBox="1"/>
          <p:nvPr/>
        </p:nvSpPr>
        <p:spPr>
          <a:xfrm>
            <a:off x="3918049" y="3115781"/>
            <a:ext cx="40380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Can also be written as a matrix multiplication</a:t>
            </a:r>
          </a:p>
        </p:txBody>
      </p:sp>
      <p:sp>
        <p:nvSpPr>
          <p:cNvPr id="542" name="Skew symmetric"/>
          <p:cNvSpPr txBox="1"/>
          <p:nvPr/>
        </p:nvSpPr>
        <p:spPr>
          <a:xfrm>
            <a:off x="5974961" y="5303555"/>
            <a:ext cx="176651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Skew symmetric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05BEC-B8C5-4BFF-959D-AFFAED8F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Cross Product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3C6C-A8B9-4B7D-ADDE-E401DA42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2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4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5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46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47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348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1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352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53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4692" y="3383864"/>
            <a:ext cx="8025559" cy="1827158"/>
          </a:xfrm>
          <a:prstGeom prst="rect">
            <a:avLst/>
          </a:prstGeom>
        </p:spPr>
      </p:pic>
      <p:pic>
        <p:nvPicPr>
          <p:cNvPr id="355" name="latex-image-28.pdf" descr="latex-image-28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564" y="4734094"/>
            <a:ext cx="544712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latex-image-3.pdf" descr="latex-image-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latex-image-4.pdf" descr="latex-image-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latex-image-5.pdf" descr="latex-image-5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360" name="latex-image-6.pdf" descr="latex-image-6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463" y="5544289"/>
            <a:ext cx="3568226" cy="63543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/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here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from camera calibration class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D87DF6-5F9F-419B-8437-ACFF592FD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88" y="6488668"/>
                <a:ext cx="4234649" cy="369332"/>
              </a:xfrm>
              <a:prstGeom prst="rect">
                <a:avLst/>
              </a:prstGeom>
              <a:blipFill>
                <a:blip r:embed="rId11"/>
                <a:stretch>
                  <a:fillRect l="-11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193974D-87EF-4930-95F2-35A38BED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define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dirty="0"/>
                  <a:t> system as world coordinate system.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B6CE27-AAF4-4E70-9E9B-166B60985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27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09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0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1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12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13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6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7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8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23" name="latex-image-20.pdf" descr="latex-image-20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These three vectors are coplanar"/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pic>
        <p:nvPicPr>
          <p:cNvPr id="428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29274" y="3079799"/>
            <a:ext cx="3349131" cy="2186565"/>
          </a:xfrm>
          <a:prstGeom prst="rect">
            <a:avLst/>
          </a:prstGeom>
        </p:spPr>
      </p:pic>
      <p:pic>
        <p:nvPicPr>
          <p:cNvPr id="430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48308" y="3062818"/>
            <a:ext cx="3233426" cy="2194613"/>
          </a:xfrm>
          <a:prstGeom prst="rect">
            <a:avLst/>
          </a:prstGeom>
        </p:spPr>
      </p:pic>
      <p:pic>
        <p:nvPicPr>
          <p:cNvPr id="432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983467" y="3364167"/>
            <a:ext cx="319193" cy="1889022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0716782B-1B5B-4072-9C66-64372685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5769017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3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4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4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4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51" name="latex-image-21.pdf" descr="latex-image-2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307" y="5511292"/>
            <a:ext cx="394607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latex-image-20.pdf" descr="latex-image-20.pdf">
            <a:extLst>
              <a:ext uri="{FF2B5EF4-FFF2-40B4-BE49-F238E27FC236}">
                <a16:creationId xmlns:a16="http://schemas.microsoft.com/office/drawing/2014/main" id="{B0B3B125-F19A-4B22-BFA9-7C32492E8F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hese three vectors are coplanar">
            <a:extLst>
              <a:ext uri="{FF2B5EF4-FFF2-40B4-BE49-F238E27FC236}">
                <a16:creationId xmlns:a16="http://schemas.microsoft.com/office/drawing/2014/main" id="{A2780297-B40A-4F24-88F0-6DDDDE380E5D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A97279EC-5355-4FC1-ABEF-828CABDF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69076755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5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6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6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71" name="latex-image-22.pdf" descr="latex-image-22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507" y="5520221"/>
            <a:ext cx="3775983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latex-image-20.pdf" descr="latex-image-20.pdf">
            <a:extLst>
              <a:ext uri="{FF2B5EF4-FFF2-40B4-BE49-F238E27FC236}">
                <a16:creationId xmlns:a16="http://schemas.microsoft.com/office/drawing/2014/main" id="{21D06395-8445-4905-AEC0-C5025860D5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hese three vectors are coplanar">
            <a:extLst>
              <a:ext uri="{FF2B5EF4-FFF2-40B4-BE49-F238E27FC236}">
                <a16:creationId xmlns:a16="http://schemas.microsoft.com/office/drawing/2014/main" id="{4254D089-9C0B-43C1-83DB-C37A16047D2F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D9B1AC28-362D-4910-8189-93834D84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92540477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87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8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9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490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491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4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5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96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02" name="latex-image-24.pdf" descr="latex-image-24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845" y="5659573"/>
            <a:ext cx="4785249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28B9FEE7-E8C5-4826-B855-A37934408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1DF8019A-935D-477F-934C-DCA68077B286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51CED21D-46D6-4496-AD19-4169515F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21942115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riangle"/>
          <p:cNvSpPr/>
          <p:nvPr/>
        </p:nvSpPr>
        <p:spPr>
          <a:xfrm>
            <a:off x="2093337" y="1733482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6" name="Shape"/>
          <p:cNvSpPr/>
          <p:nvPr/>
        </p:nvSpPr>
        <p:spPr>
          <a:xfrm rot="3707693">
            <a:off x="1560506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7" name="Shape"/>
          <p:cNvSpPr/>
          <p:nvPr/>
        </p:nvSpPr>
        <p:spPr>
          <a:xfrm rot="17911998">
            <a:off x="6632568" y="1853946"/>
            <a:ext cx="4058239" cy="218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8" name="Triangle"/>
          <p:cNvSpPr/>
          <p:nvPr/>
        </p:nvSpPr>
        <p:spPr>
          <a:xfrm>
            <a:off x="8195335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09" name="Triangle"/>
          <p:cNvSpPr/>
          <p:nvPr/>
        </p:nvSpPr>
        <p:spPr>
          <a:xfrm>
            <a:off x="2111197" y="2888220"/>
            <a:ext cx="1876539" cy="36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510" name="latex-image-6.pdf" descr="latex-image-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3259971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latex-image-7.pdf" descr="latex-image-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10" y="3143885"/>
            <a:ext cx="25003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Line"/>
          <p:cNvSpPr/>
          <p:nvPr/>
        </p:nvSpPr>
        <p:spPr>
          <a:xfrm flipV="1">
            <a:off x="2095500" y="2878471"/>
            <a:ext cx="946164" cy="395383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3" name="Line"/>
          <p:cNvSpPr/>
          <p:nvPr/>
        </p:nvSpPr>
        <p:spPr>
          <a:xfrm flipH="1" flipV="1">
            <a:off x="9105049" y="2908405"/>
            <a:ext cx="934274" cy="357436"/>
          </a:xfrm>
          <a:prstGeom prst="line">
            <a:avLst/>
          </a:prstGeom>
          <a:ln w="63500">
            <a:solidFill>
              <a:srgbClr val="0433FF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4" name="Line"/>
          <p:cNvSpPr/>
          <p:nvPr/>
        </p:nvSpPr>
        <p:spPr>
          <a:xfrm>
            <a:off x="2095500" y="3263026"/>
            <a:ext cx="8027363" cy="1"/>
          </a:xfrm>
          <a:prstGeom prst="line">
            <a:avLst/>
          </a:prstGeom>
          <a:ln w="63500">
            <a:solidFill>
              <a:srgbClr val="00F900"/>
            </a:solidFill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15" name="latex-image-21.pdf" descr="latex-image-2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76" y="3422449"/>
            <a:ext cx="125016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latex-image-3.pdf" descr="latex-image-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04" y="2608703"/>
            <a:ext cx="18752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latex-image-4.pdf" descr="latex-image-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36" y="1377906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latex-image-5.pdf" descr="latex-image-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659" y="2492617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Line"/>
          <p:cNvSpPr/>
          <p:nvPr/>
        </p:nvSpPr>
        <p:spPr>
          <a:xfrm flipH="1" flipV="1">
            <a:off x="6076843" y="1704635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521" name="latex-image-25.pdf" descr="latex-image-25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866" y="5659573"/>
            <a:ext cx="4634295" cy="63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0.pdf" descr="latex-image-20.pdf">
            <a:extLst>
              <a:ext uri="{FF2B5EF4-FFF2-40B4-BE49-F238E27FC236}">
                <a16:creationId xmlns:a16="http://schemas.microsoft.com/office/drawing/2014/main" id="{F3E564D3-49CA-4575-B08C-6E90B4F3E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355" y="4957785"/>
            <a:ext cx="1641194" cy="59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hese three vectors are coplanar">
            <a:extLst>
              <a:ext uri="{FF2B5EF4-FFF2-40B4-BE49-F238E27FC236}">
                <a16:creationId xmlns:a16="http://schemas.microsoft.com/office/drawing/2014/main" id="{3DA81B1C-FBDF-4CF8-B140-D023FA7CA528}"/>
              </a:ext>
            </a:extLst>
          </p:cNvPr>
          <p:cNvSpPr txBox="1"/>
          <p:nvPr/>
        </p:nvSpPr>
        <p:spPr>
          <a:xfrm>
            <a:off x="3072676" y="5058925"/>
            <a:ext cx="415870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400" dirty="0"/>
              <a:t>These three vectors are coplanar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B52192E-0119-467A-83CB-1C936E2E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Building the 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346149643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24" name="latex-image-25.pdf" descr="latex-image-2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latex-image-6.pdf" descr="latex-image-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latex-image-26.pdf" descr="latex-image-2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planarity">
            <a:extLst>
              <a:ext uri="{FF2B5EF4-FFF2-40B4-BE49-F238E27FC236}">
                <a16:creationId xmlns:a16="http://schemas.microsoft.com/office/drawing/2014/main" id="{D1DA2D89-C265-401B-B502-C8EA906CCA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9" name="rigid motion">
            <a:extLst>
              <a:ext uri="{FF2B5EF4-FFF2-40B4-BE49-F238E27FC236}">
                <a16:creationId xmlns:a16="http://schemas.microsoft.com/office/drawing/2014/main" id="{AE6BF2B5-DBF7-410F-8A8E-DED9CEDDA8C4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EA266-26C8-4BF9-B0DA-F8B8CB6AC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CA5B36-8083-4E2E-A076-5BBEFB20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02F447D-0E61-4CBB-A00D-3454CC8D71C2}"/>
              </a:ext>
            </a:extLst>
          </p:cNvPr>
          <p:cNvCxnSpPr>
            <a:cxnSpLocks/>
            <a:stCxn id="526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4225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35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B9FAD165-93E5-441B-BE3A-73CC5F0B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F62297FC-1A40-4AAF-A7B3-F61EB224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F535211C-6E72-47F5-B623-235D4B25B1F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09D837B8-6829-49CB-A395-B1DB98BB097E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F44FA-D857-4961-B709-97DC79C1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0B4216-1FD2-4899-A273-DF44A8B04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60A581C-AB94-4BD1-977B-1682F74C49A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/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3600" b="1" dirty="0"/>
                </a:br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D6A86C-1682-4E00-9B69-68A5F625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700" y="3931970"/>
                <a:ext cx="3957815" cy="7270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0401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49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25.pdf" descr="latex-image-25.pdf">
            <a:extLst>
              <a:ext uri="{FF2B5EF4-FFF2-40B4-BE49-F238E27FC236}">
                <a16:creationId xmlns:a16="http://schemas.microsoft.com/office/drawing/2014/main" id="{918EF9FB-86C4-4A5F-A80E-F65029D8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atex-image-6.pdf" descr="latex-image-6.pdf">
            <a:extLst>
              <a:ext uri="{FF2B5EF4-FFF2-40B4-BE49-F238E27FC236}">
                <a16:creationId xmlns:a16="http://schemas.microsoft.com/office/drawing/2014/main" id="{0F66FA21-634A-46A2-9C2B-C219798BE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oplanarity">
            <a:extLst>
              <a:ext uri="{FF2B5EF4-FFF2-40B4-BE49-F238E27FC236}">
                <a16:creationId xmlns:a16="http://schemas.microsoft.com/office/drawing/2014/main" id="{27C8B247-9F7B-472E-8A06-5EE3A7297221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5" name="rigid motion">
            <a:extLst>
              <a:ext uri="{FF2B5EF4-FFF2-40B4-BE49-F238E27FC236}">
                <a16:creationId xmlns:a16="http://schemas.microsoft.com/office/drawing/2014/main" id="{58E0B4FD-D383-4BFD-A2DD-CD2AE49CAAF6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6D0EA5-4D0A-49DC-A380-082E0BFA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57FB3C-E223-427C-B7A3-1B5AA618A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EB28079-991D-4829-821D-DD7E9DF053AF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9BF79E-A9FF-426D-B0E6-3DE3BDD5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21168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5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25.pdf" descr="latex-image-25.pdf">
            <a:extLst>
              <a:ext uri="{FF2B5EF4-FFF2-40B4-BE49-F238E27FC236}">
                <a16:creationId xmlns:a16="http://schemas.microsoft.com/office/drawing/2014/main" id="{2A1F1BB9-C05C-4D77-B09C-76837AF3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6.pdf" descr="latex-image-6.pdf">
            <a:extLst>
              <a:ext uri="{FF2B5EF4-FFF2-40B4-BE49-F238E27FC236}">
                <a16:creationId xmlns:a16="http://schemas.microsoft.com/office/drawing/2014/main" id="{A97C8D65-5A4A-40AF-ABF7-FABD4BAB8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planarity">
            <a:extLst>
              <a:ext uri="{FF2B5EF4-FFF2-40B4-BE49-F238E27FC236}">
                <a16:creationId xmlns:a16="http://schemas.microsoft.com/office/drawing/2014/main" id="{C6FF92A5-3BB3-4A07-91F4-FC7B190E9DAC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4" name="rigid motion">
            <a:extLst>
              <a:ext uri="{FF2B5EF4-FFF2-40B4-BE49-F238E27FC236}">
                <a16:creationId xmlns:a16="http://schemas.microsoft.com/office/drawing/2014/main" id="{B3D194CB-E2D9-4815-A272-0C13A6CF5F0C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699FF-ED57-455F-9FB4-D027584E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D17233-25C6-4670-B3C8-5B42AF58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50B430C-7E30-497F-94BD-B29AC6EFCC9D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68251C-8E8F-4D90-B947-4C3129C25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34013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utting i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Building the essential matrix</a:t>
            </a:r>
            <a:endParaRPr dirty="0"/>
          </a:p>
        </p:txBody>
      </p:sp>
      <p:pic>
        <p:nvPicPr>
          <p:cNvPr id="568" name="latex-image-26.pdf" descr="latex-image-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6" y="3445046"/>
            <a:ext cx="3685962" cy="53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latex-image-29.pdf" descr="latex-image-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8" y="5853829"/>
            <a:ext cx="2290465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Rectangle"/>
          <p:cNvSpPr/>
          <p:nvPr/>
        </p:nvSpPr>
        <p:spPr>
          <a:xfrm>
            <a:off x="4693586" y="5695240"/>
            <a:ext cx="2804829" cy="88252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Essential Matrix…"/>
              <p:cNvSpPr txBox="1"/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800" dirty="0"/>
                  <a:t>Essential Matrix</a:t>
                </a:r>
              </a:p>
              <a:p>
                <a:pPr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b>
                          <m:r>
                            <a:rPr lang="ar-AE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573" name="Essential Matrix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659" y="5572572"/>
                <a:ext cx="2810065" cy="933910"/>
              </a:xfrm>
              <a:prstGeom prst="rect">
                <a:avLst/>
              </a:prstGeom>
              <a:blipFill>
                <a:blip r:embed="rId4"/>
                <a:stretch>
                  <a:fillRect l="-6508" t="-7190" r="-52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5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99995" y="5293625"/>
            <a:ext cx="2843209" cy="508129"/>
          </a:xfrm>
          <a:prstGeom prst="rect">
            <a:avLst/>
          </a:prstGeom>
        </p:spPr>
      </p:pic>
      <p:pic>
        <p:nvPicPr>
          <p:cNvPr id="16" name="latex-image-25.pdf" descr="latex-image-25.pdf">
            <a:extLst>
              <a:ext uri="{FF2B5EF4-FFF2-40B4-BE49-F238E27FC236}">
                <a16:creationId xmlns:a16="http://schemas.microsoft.com/office/drawing/2014/main" id="{B1E5F513-A5DA-4AA3-B041-9FB51467A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29" y="1482383"/>
            <a:ext cx="3263588" cy="446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latex-image-6.pdf" descr="latex-image-6.pdf">
            <a:extLst>
              <a:ext uri="{FF2B5EF4-FFF2-40B4-BE49-F238E27FC236}">
                <a16:creationId xmlns:a16="http://schemas.microsoft.com/office/drawing/2014/main" id="{95DE9316-F448-41D3-9F90-0B2A9B702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731" y="1539948"/>
            <a:ext cx="2507182" cy="44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oplanarity">
            <a:extLst>
              <a:ext uri="{FF2B5EF4-FFF2-40B4-BE49-F238E27FC236}">
                <a16:creationId xmlns:a16="http://schemas.microsoft.com/office/drawing/2014/main" id="{E87E9B53-68B0-4258-A869-C241EB0E5640}"/>
              </a:ext>
            </a:extLst>
          </p:cNvPr>
          <p:cNvSpPr txBox="1"/>
          <p:nvPr/>
        </p:nvSpPr>
        <p:spPr>
          <a:xfrm>
            <a:off x="7421600" y="816924"/>
            <a:ext cx="17026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coplanarity</a:t>
            </a:r>
          </a:p>
        </p:txBody>
      </p:sp>
      <p:sp>
        <p:nvSpPr>
          <p:cNvPr id="19" name="rigid motion">
            <a:extLst>
              <a:ext uri="{FF2B5EF4-FFF2-40B4-BE49-F238E27FC236}">
                <a16:creationId xmlns:a16="http://schemas.microsoft.com/office/drawing/2014/main" id="{43BF6CAF-8D96-4BF1-A57F-7FF16B7F7A51}"/>
              </a:ext>
            </a:extLst>
          </p:cNvPr>
          <p:cNvSpPr txBox="1"/>
          <p:nvPr/>
        </p:nvSpPr>
        <p:spPr>
          <a:xfrm>
            <a:off x="3051782" y="874489"/>
            <a:ext cx="18562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rigid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/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8A58-3399-4580-A4FD-71CBACD1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36" y="1986433"/>
                <a:ext cx="2737864" cy="1024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/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06CD6-1FB9-407F-A17E-2E01763E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1" y="1789185"/>
                <a:ext cx="1774908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52E6A53-7861-407B-998B-C4D86AA00E22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2686731" y="1763190"/>
            <a:ext cx="12700" cy="514593"/>
          </a:xfrm>
          <a:prstGeom prst="curvedConnector4">
            <a:avLst>
              <a:gd name="adj1" fmla="val 2603882"/>
              <a:gd name="adj2" fmla="val 101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/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DC586E-940E-4A2F-84D5-417D7CF5D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6" y="3931970"/>
                <a:ext cx="3886962" cy="136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97255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17A7-F71E-47B8-8D3A-EA64A261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another representation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Sometimes you can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marked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Find reference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3589E-263A-4BFC-84A2-B8EAE1220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4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99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E35FC6-5CF6-488C-8789-A3F1FC25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EC5F63-8D43-4B6F-9F0F-BCB166837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57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Epipolar 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Epipolar</a:t>
            </a:r>
            <a:r>
              <a:rPr dirty="0"/>
              <a:t> </a:t>
            </a:r>
            <a:r>
              <a:rPr lang="en-US" dirty="0"/>
              <a:t>l</a:t>
            </a:r>
            <a:r>
              <a:rPr dirty="0"/>
              <a:t>ine</a:t>
            </a:r>
            <a:r>
              <a:rPr lang="en-US" dirty="0"/>
              <a:t>s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this version of line equation: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For homogenous vector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66A46-01E3-47E8-8C3D-F6C1CBF9C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5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dirty="0" err="1"/>
                  <a:t>epipolar</a:t>
                </a:r>
                <a:r>
                  <a:rPr lang="en-US" dirty="0"/>
                  <a:t> line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101331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ounded Rectangle"/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proof for the </a:t>
            </a:r>
            <a:r>
              <a:rPr lang="en-US" dirty="0" err="1"/>
              <a:t>epipolar</a:t>
            </a:r>
            <a:r>
              <a:rPr lang="en-US" dirty="0"/>
              <a:t> lines can be found here: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http://www.cs.cornell.edu/courses/cs4670/2015sp/lectures/lec21_stereo_web.pdf</a:t>
            </a:r>
            <a:endParaRPr lang="en-US" dirty="0"/>
          </a:p>
        </p:txBody>
      </p:sp>
      <p:sp>
        <p:nvSpPr>
          <p:cNvPr id="604" name="Epipolar lines"/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AEABD8-20D0-40CD-BDEE-9E106A48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4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2CD2C3-399A-428B-BBDF-5AA2092B4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375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meaning: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DF3E1-01B3-4F66-8992-2DE36045A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riangle"/>
          <p:cNvSpPr/>
          <p:nvPr/>
        </p:nvSpPr>
        <p:spPr>
          <a:xfrm>
            <a:off x="2173704" y="3179117"/>
            <a:ext cx="8005326" cy="151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3" name="Shape"/>
          <p:cNvSpPr/>
          <p:nvPr/>
        </p:nvSpPr>
        <p:spPr>
          <a:xfrm rot="3707693">
            <a:off x="1614084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4" name="Shape"/>
          <p:cNvSpPr/>
          <p:nvPr/>
        </p:nvSpPr>
        <p:spPr>
          <a:xfrm rot="17911998">
            <a:off x="6686146" y="3282844"/>
            <a:ext cx="4058239" cy="218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>
              <a:alpha val="829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5" name="Triangle"/>
          <p:cNvSpPr/>
          <p:nvPr/>
        </p:nvSpPr>
        <p:spPr>
          <a:xfrm>
            <a:off x="8275702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6" name="Triangle"/>
          <p:cNvSpPr/>
          <p:nvPr/>
        </p:nvSpPr>
        <p:spPr>
          <a:xfrm>
            <a:off x="2191564" y="4333855"/>
            <a:ext cx="1876539" cy="36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B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7" name="latex-image-2.pdf" descr="latex-image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13" y="4781020"/>
            <a:ext cx="151805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64" y="4781020"/>
            <a:ext cx="232173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>
            <a:off x="3134448" y="4328573"/>
            <a:ext cx="908681" cy="376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0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296" y="3666798"/>
            <a:ext cx="178594" cy="28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 flipH="1">
            <a:off x="6875882" y="3829250"/>
            <a:ext cx="3622852" cy="14298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826" y="4705606"/>
            <a:ext cx="178594" cy="15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877" y="4589520"/>
            <a:ext cx="250032" cy="26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8.pdf" descr="latex-image-8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330" y="4117748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 flipV="1">
            <a:off x="6157210" y="3151244"/>
            <a:ext cx="12630" cy="126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76" name="latex-image-4.pdf" descr="latex-image-4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845" y="2872020"/>
            <a:ext cx="294680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5.pdf" descr="latex-image-5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6911" y="3966015"/>
            <a:ext cx="267891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8306412" y="4324978"/>
            <a:ext cx="947362" cy="37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AC5D-3651-470D-932A-6018F730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lines equation</a:t>
            </a:r>
          </a:p>
        </p:txBody>
      </p:sp>
    </p:spTree>
    <p:extLst>
      <p:ext uri="{BB962C8B-B14F-4D97-AF65-F5344CB8AC3E}">
        <p14:creationId xmlns:p14="http://schemas.microsoft.com/office/powerpoint/2010/main" val="4129300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E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0D813-8A25-4298-813D-E7DABEE5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5" name="Longuet-Higgins equation"/>
          <p:cNvSpPr txBox="1"/>
          <p:nvPr/>
        </p:nvSpPr>
        <p:spPr>
          <a:xfrm>
            <a:off x="2429738" y="2080643"/>
            <a:ext cx="385503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/>
              <a:t>Essential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1567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5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FEB9E-FD04-4841-980F-E748F2E40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61535-752A-4159-BF92-D3081FC62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𝐸𝑒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A7437A-917B-483E-B852-1F554406F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3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b="1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04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Fundamental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5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ounded Rectangle"/>
          <p:cNvSpPr/>
          <p:nvPr/>
        </p:nvSpPr>
        <p:spPr>
          <a:xfrm>
            <a:off x="2348845" y="3863519"/>
            <a:ext cx="7494311" cy="2680128"/>
          </a:xfrm>
          <a:prstGeom prst="roundRect">
            <a:avLst>
              <a:gd name="adj" fmla="val 1814"/>
            </a:avLst>
          </a:prstGeom>
          <a:gradFill>
            <a:gsLst>
              <a:gs pos="0">
                <a:srgbClr val="FBFBFB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6" name="Rounded Rectangle"/>
          <p:cNvSpPr/>
          <p:nvPr/>
        </p:nvSpPr>
        <p:spPr>
          <a:xfrm>
            <a:off x="2348845" y="745724"/>
            <a:ext cx="7494311" cy="2922564"/>
          </a:xfrm>
          <a:prstGeom prst="roundRect">
            <a:avLst>
              <a:gd name="adj" fmla="val 1401"/>
            </a:avLst>
          </a:prstGeom>
          <a:gradFill>
            <a:gsLst>
              <a:gs pos="0">
                <a:srgbClr val="FBFBFB"/>
              </a:gs>
              <a:gs pos="100000">
                <a:schemeClr val="accent4">
                  <a:hueOff val="384618"/>
                  <a:satOff val="3869"/>
                  <a:lumOff val="5802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97" name="latex-image-38.pdf" descr="latex-image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5" y="894897"/>
            <a:ext cx="2606430" cy="54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he Essential matrix operates on image points expressed in…"/>
          <p:cNvSpPr txBox="1"/>
          <p:nvPr/>
        </p:nvSpPr>
        <p:spPr>
          <a:xfrm>
            <a:off x="2588067" y="1507776"/>
            <a:ext cx="7015866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/>
            </a:pPr>
            <a:r>
              <a:rPr sz="1687"/>
              <a:t>The Essential matrix operates on image points expressed in </a:t>
            </a:r>
          </a:p>
          <a:p>
            <a:pPr>
              <a:defRPr sz="2400"/>
            </a:pPr>
            <a:r>
              <a:rPr sz="1687" b="1">
                <a:latin typeface="Helvetica"/>
                <a:ea typeface="Helvetica"/>
                <a:cs typeface="Helvetica"/>
                <a:sym typeface="Helvetica"/>
              </a:rPr>
              <a:t>normalized coordinates</a:t>
            </a:r>
            <a:r>
              <a:rPr sz="1687"/>
              <a:t> </a:t>
            </a:r>
            <a:br>
              <a:rPr sz="1687"/>
            </a:br>
            <a:r>
              <a:rPr sz="1687"/>
              <a:t>(points have been aligned (normalized) to camera coordinates)</a:t>
            </a:r>
          </a:p>
        </p:txBody>
      </p:sp>
      <p:pic>
        <p:nvPicPr>
          <p:cNvPr id="199" name="latex-image-40.pdf" descr="latex-image-4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19" y="2653757"/>
            <a:ext cx="2147718" cy="41076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Writing out the epipolar constraint in terms of image coordinates"/>
          <p:cNvSpPr txBox="1"/>
          <p:nvPr/>
        </p:nvSpPr>
        <p:spPr>
          <a:xfrm>
            <a:off x="2749724" y="4031074"/>
            <a:ext cx="5790368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Writing out the epipolar constraint in terms of image coordinates</a:t>
            </a:r>
          </a:p>
        </p:txBody>
      </p:sp>
      <p:pic>
        <p:nvPicPr>
          <p:cNvPr id="201" name="latex-image-43.pdf" descr="latex-image-4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91" y="4607509"/>
            <a:ext cx="3888354" cy="401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latex-image-44.pdf" descr="latex-image-44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606" y="5127047"/>
            <a:ext cx="3946923" cy="464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latex-image-45.pdf" descr="latex-image-45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495" y="5709090"/>
            <a:ext cx="2959146" cy="5918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"/>
          <p:cNvGrpSpPr/>
          <p:nvPr/>
        </p:nvGrpSpPr>
        <p:grpSpPr>
          <a:xfrm>
            <a:off x="6668065" y="2540496"/>
            <a:ext cx="2364193" cy="887197"/>
            <a:chOff x="0" y="0"/>
            <a:chExt cx="3362406" cy="1261790"/>
          </a:xfrm>
        </p:grpSpPr>
        <p:pic>
          <p:nvPicPr>
            <p:cNvPr id="204" name="latex-image-39.pdf" descr="latex-image-39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58" y="0"/>
              <a:ext cx="2885594" cy="5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image point"/>
            <p:cNvSpPr txBox="1"/>
            <p:nvPr/>
          </p:nvSpPr>
          <p:spPr>
            <a:xfrm>
              <a:off x="2615258" y="605109"/>
              <a:ext cx="747148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image point</a:t>
              </a:r>
            </a:p>
          </p:txBody>
        </p:sp>
        <p:sp>
          <p:nvSpPr>
            <p:cNvPr id="206" name="camera point"/>
            <p:cNvSpPr txBox="1"/>
            <p:nvPr/>
          </p:nvSpPr>
          <p:spPr>
            <a:xfrm>
              <a:off x="0" y="605109"/>
              <a:ext cx="999264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800"/>
              </a:lvl1pPr>
            </a:lstStyle>
            <a:p>
              <a:r>
                <a:rPr sz="1266"/>
                <a:t>camera point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7504841-95AC-4685-9A2B-25780D0B8BFB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Fundamental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/>
              <p:nvPr/>
            </p:nvSpPr>
            <p:spPr>
              <a:xfrm>
                <a:off x="9779244" y="5203583"/>
                <a:ext cx="2459562" cy="13745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sz="2800" dirty="0"/>
                  <a:t>Essential Matrix</a:t>
                </a:r>
              </a:p>
              <a:p>
                <a:pPr algn="ctr">
                  <a:defRPr sz="24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16" name="Essential Matrix…">
                <a:extLst>
                  <a:ext uri="{FF2B5EF4-FFF2-40B4-BE49-F238E27FC236}">
                    <a16:creationId xmlns:a16="http://schemas.microsoft.com/office/drawing/2014/main" id="{06442484-A54C-41B4-80CD-5304FA42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244" y="5203583"/>
                <a:ext cx="2459562" cy="1374543"/>
              </a:xfrm>
              <a:prstGeom prst="rect">
                <a:avLst/>
              </a:prstGeom>
              <a:blipFill>
                <a:blip r:embed="rId8"/>
                <a:stretch>
                  <a:fillRect t="-4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nection Line" descr="Connection Line">
            <a:extLst>
              <a:ext uri="{FF2B5EF4-FFF2-40B4-BE49-F238E27FC236}">
                <a16:creationId xmlns:a16="http://schemas.microsoft.com/office/drawing/2014/main" id="{1E7CD63A-CB86-401F-B3BD-C7C18B63D19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99996" y="5466363"/>
            <a:ext cx="4209324" cy="3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2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ounded Rectangle"/>
          <p:cNvSpPr/>
          <p:nvPr/>
        </p:nvSpPr>
        <p:spPr>
          <a:xfrm>
            <a:off x="1893779" y="1833028"/>
            <a:ext cx="8404442" cy="998251"/>
          </a:xfrm>
          <a:prstGeom prst="roundRect">
            <a:avLst>
              <a:gd name="adj" fmla="val 473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598" name="properties of the E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3600" dirty="0"/>
              <a:t>properties of the </a:t>
            </a:r>
            <a:r>
              <a:rPr lang="en-US" sz="3600" dirty="0">
                <a:highlight>
                  <a:srgbClr val="FFFF00"/>
                </a:highlight>
              </a:rPr>
              <a:t>F</a:t>
            </a:r>
            <a:r>
              <a:rPr sz="3600" dirty="0"/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All of the below functions works with </a:t>
                </a:r>
                <a14:m>
                  <m:oMath xmlns:m="http://schemas.openxmlformats.org/officeDocument/2006/math">
                    <m:r>
                      <a:rPr lang="en-US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and un-normalized points the same!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0D813-8A25-4298-813D-E7DABEE54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5" name="Longuet-Higgins equation"/>
          <p:cNvSpPr txBox="1"/>
          <p:nvPr/>
        </p:nvSpPr>
        <p:spPr>
          <a:xfrm>
            <a:off x="2429738" y="2080643"/>
            <a:ext cx="450950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Fundamental</a:t>
            </a:r>
            <a:r>
              <a:rPr lang="en-US" sz="2800" dirty="0"/>
              <a:t> matrix definition</a:t>
            </a:r>
            <a:endParaRPr sz="2800" dirty="0"/>
          </a:p>
        </p:txBody>
      </p:sp>
      <p:sp>
        <p:nvSpPr>
          <p:cNvPr id="606" name="Rounded Rectangle"/>
          <p:cNvSpPr/>
          <p:nvPr/>
        </p:nvSpPr>
        <p:spPr>
          <a:xfrm>
            <a:off x="1893779" y="5100905"/>
            <a:ext cx="8404442" cy="1038480"/>
          </a:xfrm>
          <a:prstGeom prst="roundRect">
            <a:avLst>
              <a:gd name="adj" fmla="val 4554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607" name="Epipoles"/>
          <p:cNvSpPr txBox="1"/>
          <p:nvPr/>
        </p:nvSpPr>
        <p:spPr>
          <a:xfrm>
            <a:off x="2832181" y="5368229"/>
            <a:ext cx="129683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Epipoles</a:t>
            </a:r>
            <a:endParaRPr sz="2800" dirty="0"/>
          </a:p>
        </p:txBody>
      </p:sp>
      <p:sp>
        <p:nvSpPr>
          <p:cNvPr id="610" name="(points in normalized camera coordinates)"/>
          <p:cNvSpPr txBox="1"/>
          <p:nvPr/>
        </p:nvSpPr>
        <p:spPr>
          <a:xfrm>
            <a:off x="3017625" y="1322857"/>
            <a:ext cx="665207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b="1" dirty="0"/>
              <a:t>(points in </a:t>
            </a:r>
            <a:r>
              <a:rPr lang="en-US" sz="2800" b="1" u="sng" dirty="0">
                <a:highlight>
                  <a:srgbClr val="FFFF00"/>
                </a:highlight>
              </a:rPr>
              <a:t>un-</a:t>
            </a:r>
            <a:r>
              <a:rPr sz="2800" b="1" u="sng" dirty="0">
                <a:highlight>
                  <a:srgbClr val="FFFF00"/>
                </a:highlight>
              </a:rPr>
              <a:t>normalized </a:t>
            </a:r>
            <a:r>
              <a:rPr lang="en-US" sz="2800" b="1" dirty="0"/>
              <a:t>image</a:t>
            </a:r>
            <a:r>
              <a:rPr sz="2800" b="1" dirty="0"/>
              <a:t> coordinates)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93C656FA-5F2D-464A-B75A-3A5CA3E39417}"/>
              </a:ext>
            </a:extLst>
          </p:cNvPr>
          <p:cNvSpPr/>
          <p:nvPr/>
        </p:nvSpPr>
        <p:spPr>
          <a:xfrm>
            <a:off x="1893779" y="3086042"/>
            <a:ext cx="8404442" cy="1760100"/>
          </a:xfrm>
          <a:prstGeom prst="roundRect">
            <a:avLst>
              <a:gd name="adj" fmla="val 2687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Epipolar lines">
            <a:extLst>
              <a:ext uri="{FF2B5EF4-FFF2-40B4-BE49-F238E27FC236}">
                <a16:creationId xmlns:a16="http://schemas.microsoft.com/office/drawing/2014/main" id="{B0D26F4B-9FF0-42C0-9ACE-27945EA01CCF}"/>
              </a:ext>
            </a:extLst>
          </p:cNvPr>
          <p:cNvSpPr txBox="1"/>
          <p:nvPr/>
        </p:nvSpPr>
        <p:spPr>
          <a:xfrm>
            <a:off x="2483869" y="3646999"/>
            <a:ext cx="20277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 err="1"/>
              <a:t>Epipolar</a:t>
            </a:r>
            <a:r>
              <a:rPr sz="2800" dirty="0"/>
              <a:t>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/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dirty="0" err="1"/>
                  <a:t>epipolar</a:t>
                </a:r>
                <a:r>
                  <a:rPr lang="en-US" sz="2400" dirty="0"/>
                  <a:t> line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1411F-4AB5-4907-8210-254DF11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28" y="3086042"/>
                <a:ext cx="5682415" cy="1641924"/>
              </a:xfrm>
              <a:prstGeom prst="rect">
                <a:avLst/>
              </a:prstGeom>
              <a:blipFill>
                <a:blip r:embed="rId3"/>
                <a:stretch>
                  <a:fillRect l="-1395" t="-2963" r="-203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/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BB980-AF50-4A38-83E3-D5E16F57A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92" y="2000185"/>
                <a:ext cx="25559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/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499016-9E29-4332-B09C-2AC3DEAFF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593" y="5268474"/>
                <a:ext cx="226991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/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90D622-F578-4376-BC9E-A428AA634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00" y="5268474"/>
                <a:ext cx="183864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52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7696-CA82-47C4-9C42-5F26C570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6821F-B522-4808-9C05-AECB3BE94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 from motion (</a:t>
            </a:r>
            <a:r>
              <a:rPr lang="en-US" b="1" dirty="0" err="1"/>
              <a:t>SfM</a:t>
            </a:r>
            <a:r>
              <a:rPr lang="en-US" b="1" dirty="0"/>
              <a:t>) </a:t>
            </a:r>
            <a:r>
              <a:rPr lang="en-US" dirty="0"/>
              <a:t>is the process of estimating the 3-D structure of a scene from a set of 2-D images. </a:t>
            </a:r>
            <a:r>
              <a:rPr lang="en-US" dirty="0" err="1"/>
              <a:t>SfM</a:t>
            </a:r>
            <a:r>
              <a:rPr lang="en-US" dirty="0"/>
              <a:t> is used in many applications, such as 3-D scanning and augmented reality.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Mathworks</a:t>
            </a:r>
            <a:r>
              <a:rPr lang="en-US" dirty="0"/>
              <a:t>]</a:t>
            </a:r>
          </a:p>
          <a:p>
            <a:r>
              <a:rPr lang="en-US" dirty="0" err="1"/>
              <a:t>SfM</a:t>
            </a:r>
            <a:r>
              <a:rPr lang="en-US" dirty="0"/>
              <a:t> is also known as </a:t>
            </a:r>
            <a:r>
              <a:rPr lang="en-US" b="1" dirty="0"/>
              <a:t>3D reconstruction</a:t>
            </a:r>
            <a:r>
              <a:rPr lang="en-US" dirty="0"/>
              <a:t>.</a:t>
            </a:r>
          </a:p>
          <a:p>
            <a:r>
              <a:rPr lang="en-US" b="1" dirty="0"/>
              <a:t>Stereo vision </a:t>
            </a:r>
            <a:r>
              <a:rPr lang="en-US" dirty="0"/>
              <a:t>is a subcategory of </a:t>
            </a:r>
            <a:r>
              <a:rPr lang="en-US" dirty="0" err="1"/>
              <a:t>SfM</a:t>
            </a:r>
            <a:r>
              <a:rPr lang="en-US" dirty="0"/>
              <a:t> in which we are dealing only with 2 images.</a:t>
            </a:r>
          </a:p>
        </p:txBody>
      </p:sp>
      <p:pic>
        <p:nvPicPr>
          <p:cNvPr id="12290" name="Picture 2" descr="Image result for structure from motion">
            <a:extLst>
              <a:ext uri="{FF2B5EF4-FFF2-40B4-BE49-F238E27FC236}">
                <a16:creationId xmlns:a16="http://schemas.microsoft.com/office/drawing/2014/main" id="{E647FB8A-ADFB-4E3B-84C8-9133811D5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46" y="3715338"/>
            <a:ext cx="5469640" cy="307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77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b="1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29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</a:t>
            </a:r>
            <a:r>
              <a:rPr lang="en-US" b="1" dirty="0"/>
              <a:t>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don’t know </a:t>
            </a:r>
            <a:r>
              <a:rPr lang="en-US" b="1" dirty="0"/>
              <a:t>K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b="1" dirty="0"/>
              <a:t>K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b="1" dirty="0"/>
              <a:t>R</a:t>
            </a:r>
            <a:r>
              <a:rPr lang="en-US" dirty="0"/>
              <a:t>, or </a:t>
            </a:r>
            <a:r>
              <a:rPr lang="en-US" b="1" dirty="0"/>
              <a:t>t</a:t>
            </a:r>
            <a:r>
              <a:rPr lang="en-US" dirty="0"/>
              <a:t>, can we estimate </a:t>
            </a:r>
            <a:r>
              <a:rPr lang="en-US" b="1" dirty="0"/>
              <a:t>F </a:t>
            </a:r>
            <a:r>
              <a:rPr lang="en-US" dirty="0"/>
              <a:t>for two images?</a:t>
            </a:r>
            <a:endParaRPr lang="en-US" sz="1600" dirty="0"/>
          </a:p>
          <a:p>
            <a:r>
              <a:rPr lang="en-US" dirty="0"/>
              <a:t>Yes, given enough correspondences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3903" y="3294246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7703" y="3294246"/>
            <a:ext cx="33528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ea typeface="新細明體" pitchFamily="18" charset="-120"/>
              </a:rPr>
              <a:t>Estimating F – 8-point algorithm</a:t>
            </a:r>
          </a:p>
        </p:txBody>
      </p:sp>
      <p:graphicFrame>
        <p:nvGraphicFramePr>
          <p:cNvPr id="819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597075"/>
              </p:ext>
            </p:extLst>
          </p:nvPr>
        </p:nvGraphicFramePr>
        <p:xfrm>
          <a:off x="5221677" y="2095664"/>
          <a:ext cx="1786748" cy="583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1" name="方程式" r:id="rId4" imgW="622080" imgH="203040" progId="Equation.3">
                  <p:embed/>
                </p:oleObj>
              </mc:Choice>
              <mc:Fallback>
                <p:oleObj name="方程式" r:id="rId4" imgW="622080" imgH="20304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677" y="2095664"/>
                        <a:ext cx="1786748" cy="5834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379538"/>
            <a:ext cx="8147050" cy="3313112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The fundamental matrix F is defined by</a:t>
            </a:r>
          </a:p>
          <a:p>
            <a:endParaRPr lang="en-US" altLang="zh-TW" dirty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</a:t>
            </a: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2424114" y="2818955"/>
            <a:ext cx="6939657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 dirty="0">
                <a:ea typeface="新細明體" pitchFamily="18" charset="-120"/>
              </a:rPr>
              <a:t>for any pair of matches x and x’ in two images.</a:t>
            </a:r>
          </a:p>
        </p:txBody>
      </p:sp>
      <p:sp>
        <p:nvSpPr>
          <p:cNvPr id="1329159" name="Rectangle 7"/>
          <p:cNvSpPr>
            <a:spLocks noChangeArrowheads="1"/>
          </p:cNvSpPr>
          <p:nvPr/>
        </p:nvSpPr>
        <p:spPr bwMode="auto">
          <a:xfrm>
            <a:off x="1992314" y="3812730"/>
            <a:ext cx="4811189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5125" indent="-365125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ea typeface="新細明體" pitchFamily="18" charset="-120"/>
              </a:rPr>
              <a:t>Let x=(</a:t>
            </a:r>
            <a:r>
              <a:rPr kumimoji="1" lang="en-US" altLang="zh-TW" sz="2800" i="1" dirty="0">
                <a:ea typeface="新細明體" pitchFamily="18" charset="-120"/>
              </a:rPr>
              <a:t>u,v,1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 and x’=(</a:t>
            </a:r>
            <a:r>
              <a:rPr kumimoji="1" lang="en-US" altLang="zh-TW" sz="2800" i="1" dirty="0">
                <a:ea typeface="新細明體" pitchFamily="18" charset="-120"/>
              </a:rPr>
              <a:t>u’,v’,1</a:t>
            </a:r>
            <a:r>
              <a:rPr kumimoji="1" lang="en-US" altLang="zh-TW" sz="2800" dirty="0">
                <a:ea typeface="新細明體" pitchFamily="18" charset="-120"/>
              </a:rPr>
              <a:t>)</a:t>
            </a:r>
            <a:r>
              <a:rPr kumimoji="1" lang="en-US" altLang="zh-TW" sz="2800" baseline="30000" dirty="0">
                <a:ea typeface="新細明體" pitchFamily="18" charset="-120"/>
              </a:rPr>
              <a:t>T</a:t>
            </a:r>
            <a:r>
              <a:rPr kumimoji="1" lang="en-US" altLang="zh-TW" sz="2800" dirty="0">
                <a:ea typeface="新細明體" pitchFamily="18" charset="-120"/>
              </a:rPr>
              <a:t>,</a:t>
            </a:r>
          </a:p>
        </p:txBody>
      </p:sp>
      <p:graphicFrame>
        <p:nvGraphicFramePr>
          <p:cNvPr id="1329164" name="Object 3"/>
          <p:cNvGraphicFramePr>
            <a:graphicFrameLocks noChangeAspect="1"/>
          </p:cNvGraphicFramePr>
          <p:nvPr/>
        </p:nvGraphicFramePr>
        <p:xfrm>
          <a:off x="7535864" y="3395218"/>
          <a:ext cx="2592387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2" name="方程式" r:id="rId6" imgW="1257120" imgH="711000" progId="Equation.3">
                  <p:embed/>
                </p:oleObj>
              </mc:Choice>
              <mc:Fallback>
                <p:oleObj name="方程式" r:id="rId6" imgW="1257120" imgH="711000" progId="Equation.3">
                  <p:embed/>
                  <p:pic>
                    <p:nvPicPr>
                      <p:cNvPr id="132916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4" y="3395218"/>
                        <a:ext cx="2592387" cy="146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65" name="Rectangle 13"/>
          <p:cNvSpPr>
            <a:spLocks noChangeArrowheads="1"/>
          </p:cNvSpPr>
          <p:nvPr/>
        </p:nvSpPr>
        <p:spPr bwMode="auto">
          <a:xfrm>
            <a:off x="2351089" y="4692205"/>
            <a:ext cx="5227585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1" lang="en-US" altLang="zh-TW" sz="2800">
                <a:ea typeface="新細明體" pitchFamily="18" charset="-120"/>
              </a:rPr>
              <a:t>each match gives a linear equation</a:t>
            </a:r>
          </a:p>
        </p:txBody>
      </p:sp>
      <p:graphicFrame>
        <p:nvGraphicFramePr>
          <p:cNvPr id="1329166" name="Object 4"/>
          <p:cNvGraphicFramePr>
            <a:graphicFrameLocks noChangeAspect="1"/>
          </p:cNvGraphicFramePr>
          <p:nvPr/>
        </p:nvGraphicFramePr>
        <p:xfrm>
          <a:off x="1957389" y="5555805"/>
          <a:ext cx="8315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" name="方程式" r:id="rId8" imgW="4038480" imgH="228600" progId="Equation.3">
                  <p:embed/>
                </p:oleObj>
              </mc:Choice>
              <mc:Fallback>
                <p:oleObj name="方程式" r:id="rId8" imgW="4038480" imgH="228600" progId="Equation.3">
                  <p:embed/>
                  <p:pic>
                    <p:nvPicPr>
                      <p:cNvPr id="13291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9" y="5555805"/>
                        <a:ext cx="831532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ea typeface="新細明體" pitchFamily="18" charset="-120"/>
              </a:rPr>
              <a:t>8-point algorithm</a:t>
            </a:r>
          </a:p>
        </p:txBody>
      </p:sp>
      <p:sp>
        <p:nvSpPr>
          <p:cNvPr id="9223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Like with </a:t>
            </a:r>
            <a:r>
              <a:rPr lang="en-US" altLang="zh-TW" dirty="0" err="1">
                <a:ea typeface="新細明體" pitchFamily="18" charset="-120"/>
              </a:rPr>
              <a:t>homographies</a:t>
            </a:r>
            <a:r>
              <a:rPr lang="en-US" altLang="zh-TW" dirty="0">
                <a:ea typeface="新細明體" pitchFamily="18" charset="-120"/>
              </a:rPr>
              <a:t>, instead of solving            , we seek </a:t>
            </a:r>
            <a:r>
              <a:rPr lang="en-US" altLang="zh-TW" b="1" dirty="0">
                <a:latin typeface="Times New Roman" pitchFamily="18" charset="0"/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to minimize         , least eigenvector of          .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229212"/>
              </p:ext>
            </p:extLst>
          </p:nvPr>
        </p:nvGraphicFramePr>
        <p:xfrm>
          <a:off x="1886436" y="1524000"/>
          <a:ext cx="8212137" cy="429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方程式" r:id="rId4" imgW="3670200" imgH="2082600" progId="Equation.3">
                  <p:embed/>
                </p:oleObj>
              </mc:Choice>
              <mc:Fallback>
                <p:oleObj name="方程式" r:id="rId4" imgW="3670200" imgH="2082600" progId="Equation.3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436" y="1524000"/>
                        <a:ext cx="8212137" cy="429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36575"/>
              </p:ext>
            </p:extLst>
          </p:nvPr>
        </p:nvGraphicFramePr>
        <p:xfrm>
          <a:off x="6739974" y="850105"/>
          <a:ext cx="108108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" name="Equation" r:id="rId6" imgW="457200" imgH="177480" progId="Equation.3">
                  <p:embed/>
                </p:oleObj>
              </mc:Choice>
              <mc:Fallback>
                <p:oleObj name="Equation" r:id="rId6" imgW="457200" imgH="177480" progId="Equation.3">
                  <p:embed/>
                  <p:pic>
                    <p:nvPicPr>
                      <p:cNvPr id="92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974" y="850105"/>
                        <a:ext cx="1081087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78950"/>
              </p:ext>
            </p:extLst>
          </p:nvPr>
        </p:nvGraphicFramePr>
        <p:xfrm>
          <a:off x="11007041" y="757958"/>
          <a:ext cx="749012" cy="57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" name="方程式" r:id="rId8" imgW="304560" imgH="253800" progId="Equation.3">
                  <p:embed/>
                </p:oleObj>
              </mc:Choice>
              <mc:Fallback>
                <p:oleObj name="方程式" r:id="rId8" imgW="304560" imgH="253800" progId="Equation.3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7041" y="757958"/>
                        <a:ext cx="749012" cy="570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57462"/>
              </p:ext>
            </p:extLst>
          </p:nvPr>
        </p:nvGraphicFramePr>
        <p:xfrm>
          <a:off x="3455469" y="1160959"/>
          <a:ext cx="8969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" name="方程式" r:id="rId10" imgW="342720" imgH="190440" progId="Equation.3">
                  <p:embed/>
                </p:oleObj>
              </mc:Choice>
              <mc:Fallback>
                <p:oleObj name="方程式" r:id="rId10" imgW="342720" imgH="190440" progId="Equation.3">
                  <p:embed/>
                  <p:pic>
                    <p:nvPicPr>
                      <p:cNvPr id="92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469" y="1160959"/>
                        <a:ext cx="8969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 – Problem?</a:t>
            </a:r>
          </a:p>
        </p:txBody>
      </p:sp>
      <p:sp>
        <p:nvSpPr>
          <p:cNvPr id="1024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should have rank 2</a:t>
            </a:r>
          </a:p>
          <a:p>
            <a:r>
              <a:rPr lang="en-US" altLang="zh-TW" dirty="0">
                <a:ea typeface="新細明體" pitchFamily="18" charset="-120"/>
              </a:rPr>
              <a:t>To enforce that </a:t>
            </a:r>
            <a:r>
              <a:rPr lang="en-US" altLang="zh-TW" b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 is of rank 2, F is replaced by F’ that minimizes              subject to the rank constraint. 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00746"/>
              </p:ext>
            </p:extLst>
          </p:nvPr>
        </p:nvGraphicFramePr>
        <p:xfrm>
          <a:off x="9682628" y="1246980"/>
          <a:ext cx="11128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7" name="方程式" r:id="rId4" imgW="469800" imgH="253800" progId="Equation.3">
                  <p:embed/>
                </p:oleObj>
              </mc:Choice>
              <mc:Fallback>
                <p:oleObj name="方程式" r:id="rId4" imgW="469800" imgH="253800" progId="Equation.3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2628" y="1246980"/>
                        <a:ext cx="1112837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Rectangle 6"/>
          <p:cNvSpPr>
            <a:spLocks noChangeArrowheads="1"/>
          </p:cNvSpPr>
          <p:nvPr/>
        </p:nvSpPr>
        <p:spPr bwMode="auto">
          <a:xfrm>
            <a:off x="1839913" y="2833688"/>
            <a:ext cx="8229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This is achieved by SVD. Let                , where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                           , let </a:t>
            </a: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endParaRPr kumimoji="1"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sz="2800" dirty="0">
                <a:latin typeface="Trebuchet MS" pitchFamily="34" charset="0"/>
                <a:ea typeface="新細明體" pitchFamily="18" charset="-120"/>
              </a:rPr>
              <a:t>   then                    is the solution. 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854385" y="3308577"/>
          <a:ext cx="19034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8" name="方程式" r:id="rId6" imgW="672840" imgH="203040" progId="Equation.3">
                  <p:embed/>
                </p:oleObj>
              </mc:Choice>
              <mc:Fallback>
                <p:oleObj name="方程式" r:id="rId6" imgW="672840" imgH="203040" progId="Equation.3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385" y="3308577"/>
                        <a:ext cx="1903413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2343150" y="4038600"/>
          <a:ext cx="2808288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9" name="方程式" r:id="rId8" imgW="1168200" imgH="711000" progId="Equation.3">
                  <p:embed/>
                </p:oleObj>
              </mc:Choice>
              <mc:Fallback>
                <p:oleObj name="方程式" r:id="rId8" imgW="1168200" imgH="711000" progId="Equation.3">
                  <p:embed/>
                  <p:pic>
                    <p:nvPicPr>
                      <p:cNvPr id="10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4038600"/>
                        <a:ext cx="2808288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6088064" y="4038600"/>
          <a:ext cx="2625725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0" name="方程式" r:id="rId10" imgW="1091880" imgH="711000" progId="Equation.3">
                  <p:embed/>
                </p:oleObj>
              </mc:Choice>
              <mc:Fallback>
                <p:oleObj name="方程式" r:id="rId10" imgW="1091880" imgH="711000" progId="Equation.3">
                  <p:embed/>
                  <p:pic>
                    <p:nvPicPr>
                      <p:cNvPr id="1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064" y="4038600"/>
                        <a:ext cx="2625725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3063875" y="5867400"/>
          <a:ext cx="20462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1" name="方程式" r:id="rId12" imgW="723600" imgH="203040" progId="Equation.3">
                  <p:embed/>
                </p:oleObj>
              </mc:Choice>
              <mc:Fallback>
                <p:oleObj name="方程式" r:id="rId12" imgW="723600" imgH="203040" progId="Equation.3">
                  <p:embed/>
                  <p:pic>
                    <p:nvPicPr>
                      <p:cNvPr id="10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75" y="5867400"/>
                        <a:ext cx="204628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8-point algorithm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Pros: it is linear, easy to implement and fast</a:t>
            </a:r>
          </a:p>
          <a:p>
            <a:r>
              <a:rPr lang="en-US" altLang="zh-TW" dirty="0">
                <a:ea typeface="新細明體" pitchFamily="18" charset="-120"/>
              </a:rPr>
              <a:t>Cons: susceptible to noise.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Solutions: (all out of scope)</a:t>
            </a:r>
          </a:p>
          <a:p>
            <a:pPr lvl="2"/>
            <a:r>
              <a:rPr lang="en-US" altLang="zh-TW" dirty="0"/>
              <a:t>normalized 8 points algorithm.</a:t>
            </a:r>
          </a:p>
          <a:p>
            <a:pPr lvl="2"/>
            <a:r>
              <a:rPr lang="en-US" altLang="zh-TW" dirty="0"/>
              <a:t>7 points algorithm.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Finding K,K’ with single camera </a:t>
            </a:r>
            <a:r>
              <a:rPr lang="en-US" altLang="zh-TW" dirty="0" err="1">
                <a:ea typeface="新細明體" pitchFamily="18" charset="-120"/>
              </a:rPr>
              <a:t>intrinsics</a:t>
            </a:r>
            <a:r>
              <a:rPr lang="en-US" altLang="zh-TW" dirty="0">
                <a:ea typeface="新細明體" pitchFamily="18" charset="-120"/>
              </a:rPr>
              <a:t> calibration and then search for E (only 5 DOFs instead of 8/7).</a:t>
            </a:r>
          </a:p>
          <a:p>
            <a:pPr>
              <a:buFontTx/>
              <a:buNone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b="1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44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>
            <p:extLst>
              <p:ext uri="{D42A27DB-BD31-4B8C-83A1-F6EECF244321}">
                <p14:modId xmlns:p14="http://schemas.microsoft.com/office/powerpoint/2010/main" val="3655373158"/>
              </p:ext>
            </p:extLst>
          </p:nvPr>
        </p:nvGraphicFramePr>
        <p:xfrm>
          <a:off x="1869985" y="964406"/>
          <a:ext cx="8452030" cy="4929187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263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350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endParaRPr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Structure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3D model of world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Motion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 DOFs of cameras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Helvetica"/>
                        </a:rPr>
                        <a:t>Measurements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Pose Estimation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(camera pose estimation)</a:t>
                      </a:r>
                      <a:endParaRPr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known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3D to 2D correspondences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effectLst/>
                          <a:sym typeface="Helvetica"/>
                        </a:rPr>
                        <a:t>Triangulation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known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effectLst/>
                          <a:sym typeface="Helvetica"/>
                        </a:rPr>
                        <a:t>3D r</a:t>
                      </a:r>
                      <a:r>
                        <a:rPr sz="1800" dirty="0">
                          <a:effectLst/>
                          <a:sym typeface="Helvetica"/>
                        </a:rPr>
                        <a:t>econstruction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E</a:t>
                      </a:r>
                      <a:r>
                        <a:rPr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stimate</a:t>
                      </a:r>
                      <a:r>
                        <a:rPr lang="en-US" sz="2100" b="1" dirty="0">
                          <a:highlight>
                            <a:srgbClr val="FFFF00"/>
                          </a:highlight>
                          <a:sym typeface="Helvetica"/>
                        </a:rPr>
                        <a:t>d!</a:t>
                      </a:r>
                      <a:endParaRPr sz="2100" b="1" dirty="0">
                        <a:solidFill>
                          <a:srgbClr val="0433FF"/>
                        </a:solidFill>
                        <a:highlight>
                          <a:srgbClr val="FFFF00"/>
                        </a:highlight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 + triangulation 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41A1E3-F76A-4BB2-BB9B-C6D04D7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848D3-716A-4D06-B4F4-36A545C018CD}"/>
              </a:ext>
            </a:extLst>
          </p:cNvPr>
          <p:cNvSpPr txBox="1"/>
          <p:nvPr/>
        </p:nvSpPr>
        <p:spPr>
          <a:xfrm>
            <a:off x="568960" y="6095999"/>
            <a:ext cx="1022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We’ve found the motion, let’s find the structure – back to triangulation problem!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16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B7BC7-9FB0-44B9-84D0-1FBF26C12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565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03ED4-DBB4-41EE-BB82-2C5EF5770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8926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>
            <p:extLst>
              <p:ext uri="{D42A27DB-BD31-4B8C-83A1-F6EECF244321}">
                <p14:modId xmlns:p14="http://schemas.microsoft.com/office/powerpoint/2010/main" val="2144159551"/>
              </p:ext>
            </p:extLst>
          </p:nvPr>
        </p:nvGraphicFramePr>
        <p:xfrm>
          <a:off x="1869985" y="964406"/>
          <a:ext cx="8452030" cy="4929187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263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350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endParaRPr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Structure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3D model of world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Motion</a:t>
                      </a:r>
                    </a:p>
                    <a:p>
                      <a:pPr defTabSz="914400">
                        <a:tabLst>
                          <a:tab pos="1181100" algn="l"/>
                        </a:tabLst>
                        <a:defRPr sz="20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 DOFs of cameras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Helvetica"/>
                        </a:rPr>
                        <a:t>Measurements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Pose Estimation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sym typeface="Helvetica"/>
                        </a:rPr>
                        <a:t>(camera pose estimation)</a:t>
                      </a:r>
                      <a:endParaRPr sz="1800" b="0" dirty="0">
                        <a:solidFill>
                          <a:schemeClr val="tx1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known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sym typeface="Helvetica"/>
                        </a:rPr>
                        <a:t>3D to 2D correspondences</a:t>
                      </a:r>
                      <a:endParaRPr sz="14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effectLst/>
                          <a:sym typeface="Helvetica"/>
                        </a:rPr>
                        <a:t>Triangulation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known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89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effectLst/>
                          <a:sym typeface="Helvetica"/>
                        </a:rPr>
                        <a:t>3D r</a:t>
                      </a:r>
                      <a:r>
                        <a:rPr sz="1800" dirty="0">
                          <a:effectLst/>
                          <a:sym typeface="Helvetica"/>
                        </a:rPr>
                        <a:t>econstruction</a:t>
                      </a:r>
                      <a:r>
                        <a:rPr lang="en-US" sz="1800" dirty="0">
                          <a:effectLst/>
                          <a:sym typeface="Helvetica"/>
                        </a:rPr>
                        <a:t>/ </a:t>
                      </a:r>
                      <a:r>
                        <a:rPr lang="en-US" sz="1800" dirty="0" err="1">
                          <a:effectLst/>
                          <a:sym typeface="Helvetica"/>
                        </a:rPr>
                        <a:t>SfM</a:t>
                      </a:r>
                      <a:r>
                        <a:rPr lang="en-US" sz="1800" dirty="0">
                          <a:effectLst/>
                          <a:sym typeface="Helvetica"/>
                        </a:rPr>
                        <a:t>/ stereo vision</a:t>
                      </a:r>
                      <a:endParaRPr sz="1800" b="1" dirty="0">
                        <a:solidFill>
                          <a:srgbClr val="FFFFFF"/>
                        </a:solidFill>
                        <a:effectLst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00" b="1" dirty="0">
                          <a:sym typeface="Helvetica"/>
                        </a:rPr>
                        <a:t>estimate</a:t>
                      </a:r>
                      <a:endParaRPr sz="2100" b="1" dirty="0">
                        <a:solidFill>
                          <a:srgbClr val="0433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dirty="0">
                          <a:sym typeface="Helvetica"/>
                        </a:rPr>
                        <a:t>2D to 2D </a:t>
                      </a:r>
                      <a:r>
                        <a:rPr lang="en-US" sz="1400" dirty="0">
                          <a:sym typeface="Helvetica"/>
                        </a:rPr>
                        <a:t>correspondences + triangulation </a:t>
                      </a:r>
                      <a:endParaRPr sz="14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41A1E3-F76A-4BB2-BB9B-C6D04D7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142008-5739-43D1-BA8A-0026E03FA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609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822BC7-B933-4A93-B372-2F91E34D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matching point along line (how?)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">
            <a:extLst>
              <a:ext uri="{FF2B5EF4-FFF2-40B4-BE49-F238E27FC236}">
                <a16:creationId xmlns:a16="http://schemas.microsoft.com/office/drawing/2014/main" id="{B8AA4B36-49B8-4AAE-BD06-6F308A0BE005}"/>
              </a:ext>
            </a:extLst>
          </p:cNvPr>
          <p:cNvSpPr/>
          <p:nvPr/>
        </p:nvSpPr>
        <p:spPr>
          <a:xfrm>
            <a:off x="8749846" y="2860743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841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reconstruct 3D points?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3B17D-93BD-425B-A7BE-54A0557F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CAF226-45E3-4CCE-95FC-3983C7D16537}"/>
              </a:ext>
            </a:extLst>
          </p:cNvPr>
          <p:cNvGrpSpPr/>
          <p:nvPr/>
        </p:nvGrpSpPr>
        <p:grpSpPr>
          <a:xfrm>
            <a:off x="1490305" y="1325563"/>
            <a:ext cx="9211390" cy="3687089"/>
            <a:chOff x="2525612" y="1834483"/>
            <a:chExt cx="7239002" cy="2897591"/>
          </a:xfrm>
        </p:grpSpPr>
        <p:pic>
          <p:nvPicPr>
            <p:cNvPr id="26" name="rect_006_007_left" descr="rect_006_007_left">
              <a:extLst>
                <a:ext uri="{FF2B5EF4-FFF2-40B4-BE49-F238E27FC236}">
                  <a16:creationId xmlns:a16="http://schemas.microsoft.com/office/drawing/2014/main" id="{88C51252-0F0F-4376-AA2A-460C18944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5613" y="1895693"/>
              <a:ext cx="3321070" cy="2438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rect_006_007_right" descr="rect_006_007_right">
              <a:extLst>
                <a:ext uri="{FF2B5EF4-FFF2-40B4-BE49-F238E27FC236}">
                  <a16:creationId xmlns:a16="http://schemas.microsoft.com/office/drawing/2014/main" id="{C1E6D6F8-C787-4288-A5CA-8D3EB49A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613" y="1834483"/>
              <a:ext cx="3429001" cy="2510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Left image">
              <a:extLst>
                <a:ext uri="{FF2B5EF4-FFF2-40B4-BE49-F238E27FC236}">
                  <a16:creationId xmlns:a16="http://schemas.microsoft.com/office/drawing/2014/main" id="{DECABD02-2DBB-4015-A088-9A80C1F77C9C}"/>
                </a:ext>
              </a:extLst>
            </p:cNvPr>
            <p:cNvSpPr txBox="1"/>
            <p:nvPr/>
          </p:nvSpPr>
          <p:spPr>
            <a:xfrm>
              <a:off x="2525612" y="4385135"/>
              <a:ext cx="332107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Left image</a:t>
              </a:r>
            </a:p>
          </p:txBody>
        </p:sp>
        <p:sp>
          <p:nvSpPr>
            <p:cNvPr id="29" name="Right image">
              <a:extLst>
                <a:ext uri="{FF2B5EF4-FFF2-40B4-BE49-F238E27FC236}">
                  <a16:creationId xmlns:a16="http://schemas.microsoft.com/office/drawing/2014/main" id="{BC60591B-C3BA-4DD1-B25A-66A16B0DAB14}"/>
                </a:ext>
              </a:extLst>
            </p:cNvPr>
            <p:cNvSpPr txBox="1"/>
            <p:nvPr/>
          </p:nvSpPr>
          <p:spPr>
            <a:xfrm>
              <a:off x="6335613" y="4385135"/>
              <a:ext cx="3429001" cy="346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Right image</a:t>
              </a:r>
            </a:p>
          </p:txBody>
        </p:sp>
      </p:grpSp>
      <p:sp>
        <p:nvSpPr>
          <p:cNvPr id="8" name="Circle">
            <a:extLst>
              <a:ext uri="{FF2B5EF4-FFF2-40B4-BE49-F238E27FC236}">
                <a16:creationId xmlns:a16="http://schemas.microsoft.com/office/drawing/2014/main" id="{4161523C-BDB3-4F7D-8307-CE28570F9DDD}"/>
              </a:ext>
            </a:extLst>
          </p:cNvPr>
          <p:cNvSpPr/>
          <p:nvPr/>
        </p:nvSpPr>
        <p:spPr>
          <a:xfrm>
            <a:off x="3835400" y="2922749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p:sp>
        <p:nvSpPr>
          <p:cNvPr id="9" name="Shape 667">
            <a:extLst>
              <a:ext uri="{FF2B5EF4-FFF2-40B4-BE49-F238E27FC236}">
                <a16:creationId xmlns:a16="http://schemas.microsoft.com/office/drawing/2014/main" id="{1B33F23F-8D0B-46F7-B323-AEB8D9A39B11}"/>
              </a:ext>
            </a:extLst>
          </p:cNvPr>
          <p:cNvSpPr txBox="1">
            <a:spLocks/>
          </p:cNvSpPr>
          <p:nvPr/>
        </p:nvSpPr>
        <p:spPr>
          <a:xfrm>
            <a:off x="360499" y="4927250"/>
            <a:ext cx="8697322" cy="1930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point in one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Form </a:t>
            </a:r>
            <a:r>
              <a:rPr lang="en-US" sz="2400" dirty="0" err="1"/>
              <a:t>epipolar</a:t>
            </a:r>
            <a:r>
              <a:rPr lang="en-US" sz="2400" dirty="0"/>
              <a:t> line for that point in second image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matching point along line (how?)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Perform triangulation (how?)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E62E-108B-480C-861C-92DDECBAC18B}"/>
              </a:ext>
            </a:extLst>
          </p:cNvPr>
          <p:cNvCxnSpPr/>
          <p:nvPr/>
        </p:nvCxnSpPr>
        <p:spPr>
          <a:xfrm flipV="1">
            <a:off x="6338405" y="2260600"/>
            <a:ext cx="4363290" cy="1562100"/>
          </a:xfrm>
          <a:prstGeom prst="line">
            <a:avLst/>
          </a:prstGeom>
          <a:ln w="3810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">
            <a:extLst>
              <a:ext uri="{FF2B5EF4-FFF2-40B4-BE49-F238E27FC236}">
                <a16:creationId xmlns:a16="http://schemas.microsoft.com/office/drawing/2014/main" id="{B8AA4B36-49B8-4AAE-BD06-6F308A0BE005}"/>
              </a:ext>
            </a:extLst>
          </p:cNvPr>
          <p:cNvSpPr/>
          <p:nvPr/>
        </p:nvSpPr>
        <p:spPr>
          <a:xfrm>
            <a:off x="8749846" y="2860743"/>
            <a:ext cx="137160" cy="137160"/>
          </a:xfrm>
          <a:prstGeom prst="ellipse">
            <a:avLst/>
          </a:pr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F9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9BC4C-286A-4D41-918C-ECC2C870EB89}"/>
                  </a:ext>
                </a:extLst>
              </p:cNvPr>
              <p:cNvSpPr txBox="1"/>
              <p:nvPr/>
            </p:nvSpPr>
            <p:spPr>
              <a:xfrm>
                <a:off x="7530646" y="2475293"/>
                <a:ext cx="1219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19BC4C-286A-4D41-918C-ECC2C870E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46" y="2475293"/>
                <a:ext cx="1219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859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/>
          </p:cNvSpPr>
          <p:nvPr/>
        </p:nvSpPr>
        <p:spPr bwMode="auto">
          <a:xfrm>
            <a:off x="7942264" y="685800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5351463" y="4038600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6672263" y="990600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Freeform 5"/>
          <p:cNvSpPr>
            <a:spLocks/>
          </p:cNvSpPr>
          <p:nvPr/>
        </p:nvSpPr>
        <p:spPr bwMode="auto">
          <a:xfrm>
            <a:off x="5283200" y="1447800"/>
            <a:ext cx="1695450" cy="1601788"/>
          </a:xfrm>
          <a:custGeom>
            <a:avLst/>
            <a:gdLst>
              <a:gd name="T0" fmla="*/ 2147483647 w 1201"/>
              <a:gd name="T1" fmla="*/ 2147483647 h 1009"/>
              <a:gd name="T2" fmla="*/ 2147483647 w 1201"/>
              <a:gd name="T3" fmla="*/ 2147483647 h 1009"/>
              <a:gd name="T4" fmla="*/ 2147483647 w 1201"/>
              <a:gd name="T5" fmla="*/ 2147483647 h 1009"/>
              <a:gd name="T6" fmla="*/ 0 w 1201"/>
              <a:gd name="T7" fmla="*/ 0 h 1009"/>
              <a:gd name="T8" fmla="*/ 2147483647 w 1201"/>
              <a:gd name="T9" fmla="*/ 2147483647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009"/>
              <a:gd name="T17" fmla="*/ 1201 w 1201"/>
              <a:gd name="T18" fmla="*/ 1009 h 10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1" h="1009">
                <a:moveTo>
                  <a:pt x="336" y="576"/>
                </a:moveTo>
                <a:lnTo>
                  <a:pt x="1200" y="1008"/>
                </a:lnTo>
                <a:lnTo>
                  <a:pt x="864" y="432"/>
                </a:lnTo>
                <a:lnTo>
                  <a:pt x="0" y="0"/>
                </a:lnTo>
                <a:lnTo>
                  <a:pt x="336" y="576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 flipH="1" flipV="1">
            <a:off x="8467726" y="990600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5994401" y="2743200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5148264" y="2219325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1" name="Freeform 9"/>
          <p:cNvSpPr>
            <a:spLocks/>
          </p:cNvSpPr>
          <p:nvPr/>
        </p:nvSpPr>
        <p:spPr bwMode="auto">
          <a:xfrm>
            <a:off x="8061326" y="2743200"/>
            <a:ext cx="1558925" cy="1525588"/>
          </a:xfrm>
          <a:custGeom>
            <a:avLst/>
            <a:gdLst>
              <a:gd name="T0" fmla="*/ 0 w 1105"/>
              <a:gd name="T1" fmla="*/ 2147483647 h 961"/>
              <a:gd name="T2" fmla="*/ 0 w 1105"/>
              <a:gd name="T3" fmla="*/ 2147483647 h 961"/>
              <a:gd name="T4" fmla="*/ 2147483647 w 1105"/>
              <a:gd name="T5" fmla="*/ 2147483647 h 961"/>
              <a:gd name="T6" fmla="*/ 2147483647 w 1105"/>
              <a:gd name="T7" fmla="*/ 0 h 961"/>
              <a:gd name="T8" fmla="*/ 0 w 1105"/>
              <a:gd name="T9" fmla="*/ 21474836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5"/>
              <a:gd name="T16" fmla="*/ 0 h 961"/>
              <a:gd name="T17" fmla="*/ 1105 w 1105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5" h="961">
                <a:moveTo>
                  <a:pt x="0" y="202"/>
                </a:moveTo>
                <a:lnTo>
                  <a:pt x="0" y="960"/>
                </a:lnTo>
                <a:lnTo>
                  <a:pt x="1104" y="758"/>
                </a:lnTo>
                <a:lnTo>
                  <a:pt x="1104" y="0"/>
                </a:lnTo>
                <a:lnTo>
                  <a:pt x="0" y="202"/>
                </a:lnTo>
              </a:path>
            </a:pathLst>
          </a:custGeom>
          <a:solidFill>
            <a:srgbClr val="919191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 flipV="1">
            <a:off x="8534401" y="3429000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8264525" y="3937000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5351464" y="3409950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 flipV="1">
            <a:off x="8569325" y="4857750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Oval 16"/>
          <p:cNvSpPr>
            <a:spLocks noChangeArrowheads="1"/>
          </p:cNvSpPr>
          <p:nvPr/>
        </p:nvSpPr>
        <p:spPr bwMode="auto">
          <a:xfrm>
            <a:off x="8507413" y="3397250"/>
            <a:ext cx="55562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7" name="Oval 17"/>
          <p:cNvSpPr>
            <a:spLocks noChangeArrowheads="1"/>
          </p:cNvSpPr>
          <p:nvPr/>
        </p:nvSpPr>
        <p:spPr bwMode="auto">
          <a:xfrm>
            <a:off x="6643688" y="27305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88" name="Freeform 18"/>
          <p:cNvSpPr>
            <a:spLocks/>
          </p:cNvSpPr>
          <p:nvPr/>
        </p:nvSpPr>
        <p:spPr bwMode="auto">
          <a:xfrm>
            <a:off x="4994275" y="39893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89" name="Arc 19"/>
          <p:cNvSpPr>
            <a:spLocks/>
          </p:cNvSpPr>
          <p:nvPr/>
        </p:nvSpPr>
        <p:spPr bwMode="auto">
          <a:xfrm rot="720000">
            <a:off x="5194300" y="40052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0" name="Line 20"/>
          <p:cNvSpPr>
            <a:spLocks noChangeShapeType="1"/>
          </p:cNvSpPr>
          <p:nvPr/>
        </p:nvSpPr>
        <p:spPr bwMode="auto">
          <a:xfrm flipH="1">
            <a:off x="4994276" y="38242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21"/>
          <p:cNvSpPr>
            <a:spLocks noChangeArrowheads="1"/>
          </p:cNvSpPr>
          <p:nvPr/>
        </p:nvSpPr>
        <p:spPr bwMode="auto">
          <a:xfrm rot="-1860000">
            <a:off x="5272088" y="40100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2" name="Line 22"/>
          <p:cNvSpPr>
            <a:spLocks noChangeShapeType="1"/>
          </p:cNvSpPr>
          <p:nvPr/>
        </p:nvSpPr>
        <p:spPr bwMode="auto">
          <a:xfrm flipV="1">
            <a:off x="4994276" y="42306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Freeform 23"/>
          <p:cNvSpPr>
            <a:spLocks/>
          </p:cNvSpPr>
          <p:nvPr/>
        </p:nvSpPr>
        <p:spPr bwMode="auto">
          <a:xfrm>
            <a:off x="8245475" y="58181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694" name="Arc 24"/>
          <p:cNvSpPr>
            <a:spLocks/>
          </p:cNvSpPr>
          <p:nvPr/>
        </p:nvSpPr>
        <p:spPr bwMode="auto">
          <a:xfrm rot="720000">
            <a:off x="8445500" y="5834064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5" name="Line 25"/>
          <p:cNvSpPr>
            <a:spLocks noChangeShapeType="1"/>
          </p:cNvSpPr>
          <p:nvPr/>
        </p:nvSpPr>
        <p:spPr bwMode="auto">
          <a:xfrm flipH="1">
            <a:off x="8245476" y="56530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6"/>
          <p:cNvSpPr>
            <a:spLocks noChangeArrowheads="1"/>
          </p:cNvSpPr>
          <p:nvPr/>
        </p:nvSpPr>
        <p:spPr bwMode="auto">
          <a:xfrm rot="-1860000">
            <a:off x="8523288" y="58388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697" name="Line 27"/>
          <p:cNvSpPr>
            <a:spLocks noChangeShapeType="1"/>
          </p:cNvSpPr>
          <p:nvPr/>
        </p:nvSpPr>
        <p:spPr bwMode="auto">
          <a:xfrm flipV="1">
            <a:off x="8245476" y="60594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Rectangle 28"/>
          <p:cNvSpPr>
            <a:spLocks noGrp="1" noChangeArrowheads="1"/>
          </p:cNvSpPr>
          <p:nvPr>
            <p:ph type="title"/>
          </p:nvPr>
        </p:nvSpPr>
        <p:spPr>
          <a:xfrm>
            <a:off x="1981200" y="-204346"/>
            <a:ext cx="8229600" cy="1143000"/>
          </a:xfrm>
        </p:spPr>
        <p:txBody>
          <a:bodyPr/>
          <a:lstStyle/>
          <a:p>
            <a:r>
              <a:rPr lang="en-US" dirty="0"/>
              <a:t>Stereo image rectification</a:t>
            </a:r>
          </a:p>
        </p:txBody>
      </p:sp>
      <p:sp>
        <p:nvSpPr>
          <p:cNvPr id="28700" name="Line 35"/>
          <p:cNvSpPr>
            <a:spLocks noChangeShapeType="1"/>
          </p:cNvSpPr>
          <p:nvPr/>
        </p:nvSpPr>
        <p:spPr bwMode="auto">
          <a:xfrm>
            <a:off x="6376989" y="28860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36"/>
          <p:cNvSpPr>
            <a:spLocks noChangeShapeType="1"/>
          </p:cNvSpPr>
          <p:nvPr/>
        </p:nvSpPr>
        <p:spPr bwMode="auto">
          <a:xfrm>
            <a:off x="6369050" y="4216401"/>
            <a:ext cx="1893888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8" name="Line 30"/>
          <p:cNvSpPr>
            <a:spLocks noChangeShapeType="1"/>
          </p:cNvSpPr>
          <p:nvPr/>
        </p:nvSpPr>
        <p:spPr bwMode="auto">
          <a:xfrm>
            <a:off x="5148264" y="293687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799" name="Line 31"/>
          <p:cNvSpPr>
            <a:spLocks noChangeShapeType="1"/>
          </p:cNvSpPr>
          <p:nvPr/>
        </p:nvSpPr>
        <p:spPr bwMode="auto">
          <a:xfrm>
            <a:off x="8280401" y="4683125"/>
            <a:ext cx="1209675" cy="668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6806" name="Line 38"/>
          <p:cNvSpPr>
            <a:spLocks noChangeShapeType="1"/>
          </p:cNvSpPr>
          <p:nvPr/>
        </p:nvSpPr>
        <p:spPr bwMode="auto">
          <a:xfrm>
            <a:off x="6376989" y="3622676"/>
            <a:ext cx="1893887" cy="104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Oval 14"/>
          <p:cNvSpPr>
            <a:spLocks noChangeArrowheads="1"/>
          </p:cNvSpPr>
          <p:nvPr/>
        </p:nvSpPr>
        <p:spPr bwMode="auto">
          <a:xfrm>
            <a:off x="8540750" y="4810125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8706" name="Oval 15"/>
          <p:cNvSpPr>
            <a:spLocks noChangeArrowheads="1"/>
          </p:cNvSpPr>
          <p:nvPr/>
        </p:nvSpPr>
        <p:spPr bwMode="auto">
          <a:xfrm>
            <a:off x="5965825" y="33782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AAAB-49FF-4164-ABA1-0389C9B06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4265613" cy="5715000"/>
          </a:xfrm>
        </p:spPr>
        <p:txBody>
          <a:bodyPr/>
          <a:lstStyle/>
          <a:p>
            <a:r>
              <a:rPr lang="en-US" dirty="0"/>
              <a:t>Out of scope…</a:t>
            </a:r>
          </a:p>
          <a:p>
            <a:r>
              <a:rPr lang="en-US" dirty="0"/>
              <a:t>Let’s say the images comes rectified (as in the yellow samples).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76200"/>
            <a:ext cx="7289800" cy="286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922" y="2848831"/>
            <a:ext cx="2970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 stereo pair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51" y="3476770"/>
            <a:ext cx="7162800" cy="307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1" y="5943600"/>
            <a:ext cx="2744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After rectification</a:t>
            </a:r>
          </a:p>
        </p:txBody>
      </p:sp>
    </p:spTree>
    <p:extLst>
      <p:ext uri="{BB962C8B-B14F-4D97-AF65-F5344CB8AC3E}">
        <p14:creationId xmlns:p14="http://schemas.microsoft.com/office/powerpoint/2010/main" val="228185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b="1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52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1833888" y="1747288"/>
            <a:ext cx="8524155" cy="336329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3534F8-ED6B-4EC7-B30A-E9189584C83C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46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6.png" descr="image6.png"/>
          <p:cNvPicPr>
            <a:picLocks noChangeAspect="1"/>
          </p:cNvPicPr>
          <p:nvPr/>
        </p:nvPicPr>
        <p:blipFill>
          <a:blip r:embed="rId2"/>
          <a:srcRect l="3731" t="7915" r="67718" b="17205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332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6.png" descr="image6.png"/>
          <p:cNvPicPr>
            <a:picLocks noChangeAspect="1"/>
          </p:cNvPicPr>
          <p:nvPr/>
        </p:nvPicPr>
        <p:blipFill>
          <a:blip r:embed="rId2"/>
          <a:srcRect l="35724" t="7951" r="35724" b="17170"/>
          <a:stretch>
            <a:fillRect/>
          </a:stretch>
        </p:blipFill>
        <p:spPr>
          <a:xfrm>
            <a:off x="2914380" y="354257"/>
            <a:ext cx="6363161" cy="53163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597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6.png" descr="image6.png"/>
          <p:cNvPicPr>
            <a:picLocks noChangeAspect="1"/>
          </p:cNvPicPr>
          <p:nvPr/>
        </p:nvPicPr>
        <p:blipFill>
          <a:blip r:embed="rId2"/>
          <a:srcRect l="3731" t="7915" r="35813" b="17205"/>
          <a:stretch>
            <a:fillRect/>
          </a:stretch>
        </p:blipFill>
        <p:spPr>
          <a:xfrm>
            <a:off x="1833888" y="1747288"/>
            <a:ext cx="8524155" cy="336329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Objects that are close move more or less?"/>
          <p:cNvSpPr txBox="1"/>
          <p:nvPr/>
        </p:nvSpPr>
        <p:spPr>
          <a:xfrm>
            <a:off x="2970947" y="5776028"/>
            <a:ext cx="625010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800" i="0" kern="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Objects that are close move more or less?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BEB116-22A2-4ABA-93E5-1028D2FFB3CA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1720-26B9-496A-9338-41200AED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D16B-8F20-4AC6-A3ED-FC93AFCE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essentially one can say that “structure from motion” is the wrong name…</a:t>
            </a:r>
          </a:p>
          <a:p>
            <a:pPr lvl="1"/>
            <a:r>
              <a:rPr lang="en-US" dirty="0"/>
              <a:t>Structure and motion is more precise, but nobody will understand what are you talking about.</a:t>
            </a:r>
          </a:p>
          <a:p>
            <a:r>
              <a:rPr lang="en-US" dirty="0"/>
              <a:t>In this class we are dealing with 3D reconstruction and Triangulation. </a:t>
            </a:r>
          </a:p>
        </p:txBody>
      </p:sp>
    </p:spTree>
    <p:extLst>
      <p:ext uri="{BB962C8B-B14F-4D97-AF65-F5344CB8AC3E}">
        <p14:creationId xmlns:p14="http://schemas.microsoft.com/office/powerpoint/2010/main" val="599759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6.png" descr="image6.png"/>
          <p:cNvPicPr>
            <a:picLocks noChangeAspect="1"/>
          </p:cNvPicPr>
          <p:nvPr/>
        </p:nvPicPr>
        <p:blipFill>
          <a:blip r:embed="rId2"/>
          <a:srcRect l="3855" t="7882" r="3855" b="16418"/>
          <a:stretch>
            <a:fillRect/>
          </a:stretch>
        </p:blipFill>
        <p:spPr>
          <a:xfrm>
            <a:off x="1650118" y="1615545"/>
            <a:ext cx="8891655" cy="2323357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he amount of horizontal movement is inversely proportional to …"/>
          <p:cNvSpPr txBox="1"/>
          <p:nvPr/>
        </p:nvSpPr>
        <p:spPr>
          <a:xfrm>
            <a:off x="690880" y="4240779"/>
            <a:ext cx="11226800" cy="179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sz="2800" kern="0" dirty="0">
                <a:solidFill>
                  <a:srgbClr val="000000"/>
                </a:solidFill>
                <a:sym typeface="Helvetica Light"/>
              </a:rPr>
              <a:t>The amount of horizontal movement is inversely proportional to</a:t>
            </a: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 the distance from the camera.</a:t>
            </a:r>
          </a:p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The amount of horizontal movement == disparity.</a:t>
            </a:r>
          </a:p>
          <a:p>
            <a:pPr marL="457200" indent="-457200" defTabSz="410751" hangingPunct="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sym typeface="Helvetica Light"/>
              </a:rPr>
              <a:t>Distance from the camera == depth (or Z).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8D2FEF-5D6F-4ABA-8B18-CA28246F9793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52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2502C-3AFA-48D5-A478-E49C3F36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3" y="1097106"/>
            <a:ext cx="11370874" cy="54764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E23182-A9FB-41CB-A83C-455ADED7971A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62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b="1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04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ereo Block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Stereo Block Matching</a:t>
            </a:r>
          </a:p>
        </p:txBody>
      </p:sp>
      <p:sp>
        <p:nvSpPr>
          <p:cNvPr id="274" name="Line"/>
          <p:cNvSpPr/>
          <p:nvPr/>
        </p:nvSpPr>
        <p:spPr>
          <a:xfrm>
            <a:off x="7166968" y="4814689"/>
            <a:ext cx="1881889" cy="314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600" extrusionOk="0">
                <a:moveTo>
                  <a:pt x="0" y="429"/>
                </a:moveTo>
                <a:cubicBezTo>
                  <a:pt x="324" y="1714"/>
                  <a:pt x="441" y="2743"/>
                  <a:pt x="824" y="3514"/>
                </a:cubicBezTo>
                <a:cubicBezTo>
                  <a:pt x="898" y="3343"/>
                  <a:pt x="986" y="3343"/>
                  <a:pt x="1045" y="3086"/>
                </a:cubicBezTo>
                <a:cubicBezTo>
                  <a:pt x="1104" y="2829"/>
                  <a:pt x="1133" y="2314"/>
                  <a:pt x="1192" y="2143"/>
                </a:cubicBezTo>
                <a:cubicBezTo>
                  <a:pt x="1398" y="1543"/>
                  <a:pt x="1648" y="1286"/>
                  <a:pt x="1869" y="857"/>
                </a:cubicBezTo>
                <a:cubicBezTo>
                  <a:pt x="2016" y="600"/>
                  <a:pt x="2310" y="0"/>
                  <a:pt x="2310" y="0"/>
                </a:cubicBezTo>
                <a:cubicBezTo>
                  <a:pt x="2884" y="1114"/>
                  <a:pt x="3428" y="2657"/>
                  <a:pt x="4017" y="3514"/>
                </a:cubicBezTo>
                <a:cubicBezTo>
                  <a:pt x="4164" y="3429"/>
                  <a:pt x="5194" y="2229"/>
                  <a:pt x="5429" y="2571"/>
                </a:cubicBezTo>
                <a:cubicBezTo>
                  <a:pt x="5738" y="4629"/>
                  <a:pt x="5385" y="2571"/>
                  <a:pt x="5812" y="3943"/>
                </a:cubicBezTo>
                <a:cubicBezTo>
                  <a:pt x="5974" y="4457"/>
                  <a:pt x="6621" y="11743"/>
                  <a:pt x="6695" y="10371"/>
                </a:cubicBezTo>
                <a:cubicBezTo>
                  <a:pt x="7151" y="14400"/>
                  <a:pt x="7637" y="19971"/>
                  <a:pt x="8475" y="21600"/>
                </a:cubicBezTo>
                <a:cubicBezTo>
                  <a:pt x="8872" y="21000"/>
                  <a:pt x="8725" y="15943"/>
                  <a:pt x="9049" y="14657"/>
                </a:cubicBezTo>
                <a:cubicBezTo>
                  <a:pt x="9093" y="13800"/>
                  <a:pt x="9181" y="11914"/>
                  <a:pt x="9226" y="11057"/>
                </a:cubicBezTo>
                <a:cubicBezTo>
                  <a:pt x="9255" y="10629"/>
                  <a:pt x="9505" y="8743"/>
                  <a:pt x="9579" y="8486"/>
                </a:cubicBezTo>
                <a:cubicBezTo>
                  <a:pt x="9726" y="7886"/>
                  <a:pt x="10020" y="6686"/>
                  <a:pt x="10020" y="6686"/>
                </a:cubicBezTo>
                <a:cubicBezTo>
                  <a:pt x="10211" y="5057"/>
                  <a:pt x="10653" y="6086"/>
                  <a:pt x="10991" y="6686"/>
                </a:cubicBezTo>
                <a:cubicBezTo>
                  <a:pt x="11300" y="7371"/>
                  <a:pt x="11639" y="9943"/>
                  <a:pt x="11904" y="10800"/>
                </a:cubicBezTo>
                <a:cubicBezTo>
                  <a:pt x="12124" y="10886"/>
                  <a:pt x="12566" y="11743"/>
                  <a:pt x="12566" y="11743"/>
                </a:cubicBezTo>
                <a:cubicBezTo>
                  <a:pt x="13522" y="11229"/>
                  <a:pt x="13169" y="11400"/>
                  <a:pt x="13757" y="9086"/>
                </a:cubicBezTo>
                <a:cubicBezTo>
                  <a:pt x="14037" y="8057"/>
                  <a:pt x="14405" y="8400"/>
                  <a:pt x="14729" y="8229"/>
                </a:cubicBezTo>
                <a:cubicBezTo>
                  <a:pt x="15008" y="7114"/>
                  <a:pt x="15332" y="6686"/>
                  <a:pt x="15626" y="5657"/>
                </a:cubicBezTo>
                <a:cubicBezTo>
                  <a:pt x="16126" y="6086"/>
                  <a:pt x="17201" y="7029"/>
                  <a:pt x="17627" y="8657"/>
                </a:cubicBezTo>
                <a:cubicBezTo>
                  <a:pt x="17966" y="10029"/>
                  <a:pt x="18348" y="11400"/>
                  <a:pt x="18746" y="12171"/>
                </a:cubicBezTo>
                <a:cubicBezTo>
                  <a:pt x="18996" y="13629"/>
                  <a:pt x="19305" y="14571"/>
                  <a:pt x="19628" y="15171"/>
                </a:cubicBezTo>
                <a:cubicBezTo>
                  <a:pt x="20158" y="14829"/>
                  <a:pt x="20349" y="15000"/>
                  <a:pt x="20747" y="13457"/>
                </a:cubicBezTo>
                <a:cubicBezTo>
                  <a:pt x="20850" y="11571"/>
                  <a:pt x="21026" y="10029"/>
                  <a:pt x="21276" y="8657"/>
                </a:cubicBezTo>
                <a:cubicBezTo>
                  <a:pt x="21306" y="8229"/>
                  <a:pt x="21291" y="7714"/>
                  <a:pt x="21350" y="7371"/>
                </a:cubicBezTo>
                <a:cubicBezTo>
                  <a:pt x="21600" y="5914"/>
                  <a:pt x="21571" y="7714"/>
                  <a:pt x="21571" y="6514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45719" tIns="45719" rIns="45719" bIns="45719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77" name="Group"/>
          <p:cNvGrpSpPr/>
          <p:nvPr/>
        </p:nvGrpSpPr>
        <p:grpSpPr>
          <a:xfrm>
            <a:off x="7170142" y="4676577"/>
            <a:ext cx="1909764" cy="477839"/>
            <a:chOff x="0" y="0"/>
            <a:chExt cx="2716107" cy="679591"/>
          </a:xfrm>
        </p:grpSpPr>
        <p:sp>
          <p:nvSpPr>
            <p:cNvPr id="275" name="Line"/>
            <p:cNvSpPr/>
            <p:nvPr/>
          </p:nvSpPr>
          <p:spPr>
            <a:xfrm flipV="1">
              <a:off x="0" y="-1"/>
              <a:ext cx="1" cy="6795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76" name="Line"/>
            <p:cNvSpPr/>
            <p:nvPr/>
          </p:nvSpPr>
          <p:spPr>
            <a:xfrm>
              <a:off x="-1" y="679591"/>
              <a:ext cx="271610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278" name="Matching cost"/>
          <p:cNvSpPr txBox="1"/>
          <p:nvPr/>
        </p:nvSpPr>
        <p:spPr>
          <a:xfrm>
            <a:off x="5804891" y="4536876"/>
            <a:ext cx="129298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Matching cost</a:t>
            </a:r>
          </a:p>
        </p:txBody>
      </p:sp>
      <p:sp>
        <p:nvSpPr>
          <p:cNvPr id="279" name="disparity"/>
          <p:cNvSpPr txBox="1"/>
          <p:nvPr/>
        </p:nvSpPr>
        <p:spPr>
          <a:xfrm>
            <a:off x="9097367" y="4917876"/>
            <a:ext cx="805668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disparity</a:t>
            </a:r>
          </a:p>
        </p:txBody>
      </p:sp>
      <p:pic>
        <p:nvPicPr>
          <p:cNvPr id="280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505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30" y="2168327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Line"/>
          <p:cNvSpPr/>
          <p:nvPr/>
        </p:nvSpPr>
        <p:spPr>
          <a:xfrm>
            <a:off x="2901355" y="3063676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83" name="Rectangle"/>
          <p:cNvSpPr/>
          <p:nvPr/>
        </p:nvSpPr>
        <p:spPr>
          <a:xfrm>
            <a:off x="4479330" y="3004939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89" name="Group"/>
          <p:cNvGrpSpPr/>
          <p:nvPr/>
        </p:nvGrpSpPr>
        <p:grpSpPr>
          <a:xfrm>
            <a:off x="7482880" y="3004939"/>
            <a:ext cx="862012" cy="119063"/>
            <a:chOff x="0" y="0"/>
            <a:chExt cx="1225971" cy="169332"/>
          </a:xfrm>
        </p:grpSpPr>
        <p:sp>
          <p:nvSpPr>
            <p:cNvPr id="284" name="Rectangle"/>
            <p:cNvSpPr/>
            <p:nvPr/>
          </p:nvSpPr>
          <p:spPr>
            <a:xfrm>
              <a:off x="525416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5" name="Rectangle"/>
            <p:cNvSpPr/>
            <p:nvPr/>
          </p:nvSpPr>
          <p:spPr>
            <a:xfrm>
              <a:off x="0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6" name="Rectangle"/>
            <p:cNvSpPr/>
            <p:nvPr/>
          </p:nvSpPr>
          <p:spPr>
            <a:xfrm>
              <a:off x="262708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7" name="Rectangle"/>
            <p:cNvSpPr/>
            <p:nvPr/>
          </p:nvSpPr>
          <p:spPr>
            <a:xfrm>
              <a:off x="788125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" name="Rectangle"/>
            <p:cNvSpPr/>
            <p:nvPr/>
          </p:nvSpPr>
          <p:spPr>
            <a:xfrm>
              <a:off x="1050833" y="-1"/>
              <a:ext cx="175139" cy="169334"/>
            </a:xfrm>
            <a:prstGeom prst="rect">
              <a:avLst/>
            </a:prstGeom>
            <a:noFill/>
            <a:ln w="12700" cap="flat">
              <a:solidFill>
                <a:srgbClr val="00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 hangingPunct="0"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391" ker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0" name="Left"/>
          <p:cNvSpPr txBox="1"/>
          <p:nvPr/>
        </p:nvSpPr>
        <p:spPr>
          <a:xfrm>
            <a:off x="4387255" y="1869876"/>
            <a:ext cx="411329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Left</a:t>
            </a:r>
          </a:p>
        </p:txBody>
      </p:sp>
      <p:sp>
        <p:nvSpPr>
          <p:cNvPr id="291" name="Right"/>
          <p:cNvSpPr txBox="1"/>
          <p:nvPr/>
        </p:nvSpPr>
        <p:spPr>
          <a:xfrm>
            <a:off x="7684492" y="1869876"/>
            <a:ext cx="529951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Right</a:t>
            </a:r>
          </a:p>
        </p:txBody>
      </p:sp>
      <p:sp>
        <p:nvSpPr>
          <p:cNvPr id="292" name="Line"/>
          <p:cNvSpPr/>
          <p:nvPr/>
        </p:nvSpPr>
        <p:spPr>
          <a:xfrm flipH="1">
            <a:off x="7892455" y="2168327"/>
            <a:ext cx="23813" cy="3219450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3" name="scanline"/>
          <p:cNvSpPr txBox="1"/>
          <p:nvPr/>
        </p:nvSpPr>
        <p:spPr>
          <a:xfrm>
            <a:off x="2056805" y="2860476"/>
            <a:ext cx="788034" cy="33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200"/>
            </a:lvl1pPr>
          </a:lstStyle>
          <a:p>
            <a:pPr defTabSz="642915" hangingPunct="0">
              <a:defRPr sz="34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scanline</a:t>
            </a:r>
          </a:p>
        </p:txBody>
      </p:sp>
      <p:sp>
        <p:nvSpPr>
          <p:cNvPr id="294" name="Slide a window along the epipolar line and compare contents of that window with the reference window in the left image…"/>
          <p:cNvSpPr txBox="1"/>
          <p:nvPr/>
        </p:nvSpPr>
        <p:spPr>
          <a:xfrm>
            <a:off x="1860006" y="5409590"/>
            <a:ext cx="8471988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Slide a window along the epipolar line and compare contents of that window with the reference window in the left image</a:t>
            </a:r>
          </a:p>
          <a:p>
            <a:pPr marL="241093" indent="-241093" defTabSz="410751" hangingPunct="0">
              <a:buSzPct val="68000"/>
              <a:buFontTx/>
              <a:buChar char="•"/>
              <a:defRPr sz="3200"/>
            </a:pPr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Matching cost: SSD or normalized correlation</a:t>
            </a:r>
          </a:p>
        </p:txBody>
      </p:sp>
    </p:spTree>
    <p:extLst>
      <p:ext uri="{BB962C8B-B14F-4D97-AF65-F5344CB8AC3E}">
        <p14:creationId xmlns:p14="http://schemas.microsoft.com/office/powerpoint/2010/main" val="336830223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99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00" name="image51.png" descr="image5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88" y="3733800"/>
            <a:ext cx="3200401" cy="2398714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SD"/>
          <p:cNvSpPr txBox="1"/>
          <p:nvPr/>
        </p:nvSpPr>
        <p:spPr>
          <a:xfrm>
            <a:off x="7651750" y="6262688"/>
            <a:ext cx="72391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SSD</a:t>
            </a:r>
          </a:p>
        </p:txBody>
      </p:sp>
      <p:sp>
        <p:nvSpPr>
          <p:cNvPr id="302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895361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left" descr="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right" descr="r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8" y="1212850"/>
            <a:ext cx="2957513" cy="215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Line"/>
          <p:cNvSpPr/>
          <p:nvPr/>
        </p:nvSpPr>
        <p:spPr>
          <a:xfrm>
            <a:off x="2963863" y="2108200"/>
            <a:ext cx="6713537" cy="1"/>
          </a:xfrm>
          <a:prstGeom prst="line">
            <a:avLst/>
          </a:prstGeom>
          <a:ln w="12700">
            <a:solidFill>
              <a:srgbClr val="0000FF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07" name="Rectangle"/>
          <p:cNvSpPr/>
          <p:nvPr/>
        </p:nvSpPr>
        <p:spPr>
          <a:xfrm>
            <a:off x="4541838" y="2049462"/>
            <a:ext cx="123826" cy="119063"/>
          </a:xfrm>
          <a:prstGeom prst="rect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8" name="Normalized cross-correlation"/>
          <p:cNvSpPr txBox="1"/>
          <p:nvPr/>
        </p:nvSpPr>
        <p:spPr>
          <a:xfrm>
            <a:off x="5999094" y="6226969"/>
            <a:ext cx="398923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</a:rPr>
              <a:t>Normalized cross-correlation</a:t>
            </a:r>
          </a:p>
        </p:txBody>
      </p:sp>
      <p:pic>
        <p:nvPicPr>
          <p:cNvPr id="309" name="image52.png" descr="image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2" y="3730624"/>
            <a:ext cx="3176588" cy="236537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7978775" y="1212850"/>
            <a:ext cx="4764" cy="5043488"/>
          </a:xfrm>
          <a:prstGeom prst="line">
            <a:avLst/>
          </a:prstGeom>
          <a:ln w="12700">
            <a:solidFill>
              <a:srgbClr val="FF0000"/>
            </a:solidFill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168297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28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1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2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378522285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Effect of window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 of window size</a:t>
            </a:r>
          </a:p>
        </p:txBody>
      </p:sp>
      <p:pic>
        <p:nvPicPr>
          <p:cNvPr id="335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52016"/>
            <a:ext cx="2522538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SDWindowSize" descr="SSDWindow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07568"/>
            <a:ext cx="55626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W = 3"/>
          <p:cNvSpPr txBox="1"/>
          <p:nvPr/>
        </p:nvSpPr>
        <p:spPr>
          <a:xfrm>
            <a:off x="5715000" y="4299942"/>
            <a:ext cx="860170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3</a:t>
            </a:r>
          </a:p>
        </p:txBody>
      </p:sp>
      <p:sp>
        <p:nvSpPr>
          <p:cNvPr id="338" name="W = 20"/>
          <p:cNvSpPr txBox="1"/>
          <p:nvPr/>
        </p:nvSpPr>
        <p:spPr>
          <a:xfrm>
            <a:off x="8501063" y="4299942"/>
            <a:ext cx="1030088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W = 20</a:t>
            </a:r>
          </a:p>
        </p:txBody>
      </p:sp>
      <p:pic>
        <p:nvPicPr>
          <p:cNvPr id="339" name="sri20" descr="sri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4417"/>
            <a:ext cx="2522539" cy="2295526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  <p:sp>
        <p:nvSpPr>
          <p:cNvPr id="340" name="Smaller window…"/>
          <p:cNvSpPr txBox="1"/>
          <p:nvPr/>
        </p:nvSpPr>
        <p:spPr>
          <a:xfrm>
            <a:off x="5240050" y="5118288"/>
            <a:ext cx="2247681" cy="1147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Smaller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More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More noise</a:t>
            </a:r>
          </a:p>
        </p:txBody>
      </p:sp>
      <p:sp>
        <p:nvSpPr>
          <p:cNvPr id="341" name="Larger window…"/>
          <p:cNvSpPr txBox="1"/>
          <p:nvPr/>
        </p:nvSpPr>
        <p:spPr>
          <a:xfrm>
            <a:off x="7531313" y="5098416"/>
            <a:ext cx="3016581" cy="1044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642915" hangingPunct="0">
              <a:lnSpc>
                <a:spcPct val="90000"/>
              </a:lnSpc>
              <a:spcBef>
                <a:spcPts val="352"/>
              </a:spcBef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547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Larger window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+   Smoother disparity maps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Less detail</a:t>
            </a:r>
          </a:p>
          <a:p>
            <a:pPr marL="200911" lvl="1" indent="120546" defTabSz="642915" hangingPunct="0">
              <a:lnSpc>
                <a:spcPct val="90000"/>
              </a:lnSpc>
              <a:spcBef>
                <a:spcPts val="281"/>
              </a:spcBef>
              <a:defRPr sz="2200"/>
            </a:pPr>
            <a:r>
              <a:rPr sz="1547" kern="0">
                <a:solidFill>
                  <a:srgbClr val="000000"/>
                </a:solidFill>
                <a:latin typeface="Helvetica Light"/>
                <a:sym typeface="Helvetica Light"/>
              </a:rPr>
              <a:t>-    Fails near boundaries</a:t>
            </a:r>
          </a:p>
        </p:txBody>
      </p:sp>
    </p:spTree>
    <p:extLst>
      <p:ext uri="{BB962C8B-B14F-4D97-AF65-F5344CB8AC3E}">
        <p14:creationId xmlns:p14="http://schemas.microsoft.com/office/powerpoint/2010/main" val="162166080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44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8749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When will stereo block matching fail?"/>
          <p:cNvSpPr txBox="1"/>
          <p:nvPr/>
        </p:nvSpPr>
        <p:spPr>
          <a:xfrm>
            <a:off x="3397345" y="563942"/>
            <a:ext cx="53973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When will stereo block matching fail?</a:t>
            </a:r>
          </a:p>
        </p:txBody>
      </p:sp>
      <p:pic>
        <p:nvPicPr>
          <p:cNvPr id="350" name="image55.png" descr="im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19" y="1467645"/>
            <a:ext cx="3733801" cy="214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56.png" descr="image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19" y="1459706"/>
            <a:ext cx="4191001" cy="215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58.png" descr="image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56" y="4060726"/>
            <a:ext cx="2268539" cy="2417764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ureless regions"/>
          <p:cNvSpPr txBox="1"/>
          <p:nvPr/>
        </p:nvSpPr>
        <p:spPr>
          <a:xfrm>
            <a:off x="2331558" y="2180216"/>
            <a:ext cx="3053722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textureless regions</a:t>
            </a:r>
          </a:p>
        </p:txBody>
      </p:sp>
      <p:sp>
        <p:nvSpPr>
          <p:cNvPr id="355" name="repeated patterns"/>
          <p:cNvSpPr txBox="1"/>
          <p:nvPr/>
        </p:nvSpPr>
        <p:spPr>
          <a:xfrm>
            <a:off x="6725396" y="2180216"/>
            <a:ext cx="2800448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repeated patterns</a:t>
            </a:r>
          </a:p>
        </p:txBody>
      </p:sp>
      <p:sp>
        <p:nvSpPr>
          <p:cNvPr id="356" name="specularities"/>
          <p:cNvSpPr txBox="1"/>
          <p:nvPr/>
        </p:nvSpPr>
        <p:spPr>
          <a:xfrm>
            <a:off x="5066071" y="4957348"/>
            <a:ext cx="2059859" cy="461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/>
              <a:t>specularities</a:t>
            </a:r>
          </a:p>
        </p:txBody>
      </p:sp>
    </p:spTree>
    <p:extLst>
      <p:ext uri="{BB962C8B-B14F-4D97-AF65-F5344CB8AC3E}">
        <p14:creationId xmlns:p14="http://schemas.microsoft.com/office/powerpoint/2010/main" val="104167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71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Block matching"/>
          <p:cNvSpPr txBox="1"/>
          <p:nvPr/>
        </p:nvSpPr>
        <p:spPr>
          <a:xfrm>
            <a:off x="2977779" y="3006328"/>
            <a:ext cx="2235546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Block matching</a:t>
            </a:r>
          </a:p>
        </p:txBody>
      </p:sp>
      <p:pic>
        <p:nvPicPr>
          <p:cNvPr id="362" name="image61.png" descr="image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70" y="3528616"/>
            <a:ext cx="3276601" cy="237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Ground truth"/>
          <p:cNvSpPr txBox="1"/>
          <p:nvPr/>
        </p:nvSpPr>
        <p:spPr>
          <a:xfrm>
            <a:off x="7474537" y="3006328"/>
            <a:ext cx="1873268" cy="48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914400"/>
          </a:lstStyle>
          <a:p>
            <a:pPr algn="ctr" defTabSz="642915" hangingPunct="0"/>
            <a:r>
              <a:rPr sz="2531" kern="0">
                <a:solidFill>
                  <a:srgbClr val="000000"/>
                </a:solidFill>
                <a:latin typeface="Helvetica Light"/>
                <a:sym typeface="Helvetica Light"/>
              </a:rPr>
              <a:t>Ground truth</a:t>
            </a:r>
          </a:p>
        </p:txBody>
      </p:sp>
      <p:pic>
        <p:nvPicPr>
          <p:cNvPr id="364" name="scene1" descr="scen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74452"/>
            <a:ext cx="3276600" cy="245745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What are some problems with the result?"/>
          <p:cNvSpPr txBox="1"/>
          <p:nvPr/>
        </p:nvSpPr>
        <p:spPr>
          <a:xfrm>
            <a:off x="3171312" y="6118208"/>
            <a:ext cx="5974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What are some problems with the result?</a:t>
            </a:r>
          </a:p>
        </p:txBody>
      </p:sp>
    </p:spTree>
    <p:extLst>
      <p:ext uri="{BB962C8B-B14F-4D97-AF65-F5344CB8AC3E}">
        <p14:creationId xmlns:p14="http://schemas.microsoft.com/office/powerpoint/2010/main" val="14384191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68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8739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ow can we improve depth estimation?"/>
          <p:cNvSpPr txBox="1"/>
          <p:nvPr/>
        </p:nvSpPr>
        <p:spPr>
          <a:xfrm>
            <a:off x="3296274" y="4308264"/>
            <a:ext cx="574195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>
                <a:solidFill>
                  <a:srgbClr val="0365C0"/>
                </a:solidFill>
              </a:rPr>
              <a:t>How can we improve depth estimation?</a:t>
            </a:r>
          </a:p>
        </p:txBody>
      </p:sp>
      <p:pic>
        <p:nvPicPr>
          <p:cNvPr id="371" name="image61.png" descr="im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73" y="569205"/>
            <a:ext cx="4945358" cy="358203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Too many discontinuities.…"/>
          <p:cNvSpPr txBox="1"/>
          <p:nvPr/>
        </p:nvSpPr>
        <p:spPr>
          <a:xfrm>
            <a:off x="3653825" y="4927990"/>
            <a:ext cx="4884351" cy="158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Too many discontinuities.</a:t>
            </a: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We expect disparity values to change slowly.</a:t>
            </a:r>
          </a:p>
          <a:p>
            <a:pPr algn="ctr" defTabSz="642915" hangingPunct="0">
              <a:defRPr sz="2800"/>
            </a:pPr>
            <a:endParaRPr sz="1969" kern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algn="ctr" defTabSz="642915" hangingPunct="0">
              <a:defRPr sz="2800"/>
            </a:pPr>
            <a:r>
              <a:rPr sz="1969" kern="0">
                <a:solidFill>
                  <a:srgbClr val="000000"/>
                </a:solidFill>
                <a:latin typeface="Helvetica Light"/>
                <a:sym typeface="Helvetica Light"/>
              </a:rPr>
              <a:t>Let’s make an assumption: </a:t>
            </a:r>
          </a:p>
          <a:p>
            <a:pPr algn="ctr" defTabSz="642915" hangingPunct="0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depth should change smoothly</a:t>
            </a:r>
          </a:p>
        </p:txBody>
      </p:sp>
    </p:spTree>
    <p:extLst>
      <p:ext uri="{BB962C8B-B14F-4D97-AF65-F5344CB8AC3E}">
        <p14:creationId xmlns:p14="http://schemas.microsoft.com/office/powerpoint/2010/main" val="22298153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tereo matching as …  Energy Minim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5030">
              <a:defRPr sz="6719"/>
            </a:pPr>
            <a:r>
              <a:rPr sz="1890"/>
              <a:t>Stereo matching as …</a:t>
            </a:r>
            <a:br/>
            <a:r>
              <a:t> Energy Minimization</a:t>
            </a:r>
          </a:p>
        </p:txBody>
      </p:sp>
      <p:sp>
        <p:nvSpPr>
          <p:cNvPr id="375" name="What defines a good stereo correspondence?…"/>
          <p:cNvSpPr txBox="1">
            <a:spLocks noGrp="1"/>
          </p:cNvSpPr>
          <p:nvPr>
            <p:ph type="body" sz="half" idx="4294967295"/>
          </p:nvPr>
        </p:nvSpPr>
        <p:spPr>
          <a:xfrm>
            <a:off x="1948944" y="5023445"/>
            <a:ext cx="8246441" cy="1643375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/>
          <a:p>
            <a:pPr marL="241093" indent="-241093" defTabSz="642915">
              <a:spcBef>
                <a:spcPts val="352"/>
              </a:spcBef>
              <a:buSzTx/>
              <a:buNone/>
              <a:defRPr sz="2300"/>
            </a:pPr>
            <a:r>
              <a:t>What defines a good stereo correspondence?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Match quality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Want each pixel to find a good match in the other image</a:t>
            </a:r>
          </a:p>
          <a:p>
            <a:pPr marL="771498" lvl="1" indent="-450040" defTabSz="642915">
              <a:spcBef>
                <a:spcPts val="281"/>
              </a:spcBef>
              <a:buSzPct val="100000"/>
              <a:buFont typeface="Arial"/>
              <a:buAutoNum type="arabicPeriod"/>
              <a:defRPr sz="2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Smoothness</a:t>
            </a:r>
          </a:p>
          <a:p>
            <a:pPr marL="1031342" lvl="2" indent="-428610" defTabSz="642915">
              <a:spcBef>
                <a:spcPts val="281"/>
              </a:spcBef>
              <a:buSzPct val="100000"/>
              <a:buFont typeface="Arial"/>
              <a:buChar char="–"/>
              <a:defRPr sz="2300"/>
            </a:pPr>
            <a:r>
              <a:t>If two pixels are adjacent, they should (usually) move about the same amount </a:t>
            </a:r>
          </a:p>
        </p:txBody>
      </p:sp>
      <p:pic>
        <p:nvPicPr>
          <p:cNvPr id="376" name="lincoln_full" descr="lincoln_fu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77628"/>
            <a:ext cx="5029201" cy="289877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ircle"/>
          <p:cNvSpPr/>
          <p:nvPr/>
        </p:nvSpPr>
        <p:spPr>
          <a:xfrm>
            <a:off x="4913313" y="3950891"/>
            <a:ext cx="152400" cy="150813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Circle"/>
          <p:cNvSpPr/>
          <p:nvPr/>
        </p:nvSpPr>
        <p:spPr>
          <a:xfrm>
            <a:off x="7316788" y="3958828"/>
            <a:ext cx="150813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9" name="Line"/>
          <p:cNvSpPr/>
          <p:nvPr/>
        </p:nvSpPr>
        <p:spPr>
          <a:xfrm flipV="1">
            <a:off x="5105399" y="4035027"/>
            <a:ext cx="2211389" cy="6351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4800600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7162799" y="3806428"/>
            <a:ext cx="150815" cy="15081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391" kern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Line"/>
          <p:cNvSpPr/>
          <p:nvPr/>
        </p:nvSpPr>
        <p:spPr>
          <a:xfrm flipV="1">
            <a:off x="4967287" y="3882628"/>
            <a:ext cx="2209801" cy="7938"/>
          </a:xfrm>
          <a:prstGeom prst="line">
            <a:avLst/>
          </a:prstGeom>
          <a:ln w="38100">
            <a:solidFill>
              <a:srgbClr val="FFFF00"/>
            </a:solidFill>
            <a:tailEnd type="triangle"/>
          </a:ln>
        </p:spPr>
        <p:txBody>
          <a:bodyPr lIns="45719" tIns="45719" rIns="45719" bIns="45719"/>
          <a:lstStyle/>
          <a:p>
            <a:pPr defTabSz="321457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125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3820916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42" y="2117725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{"/>
          <p:cNvSpPr txBox="1"/>
          <p:nvPr/>
        </p:nvSpPr>
        <p:spPr>
          <a:xfrm rot="16200000">
            <a:off x="5159290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3" name="{"/>
          <p:cNvSpPr txBox="1"/>
          <p:nvPr/>
        </p:nvSpPr>
        <p:spPr>
          <a:xfrm rot="16200000">
            <a:off x="7924715" y="1981241"/>
            <a:ext cx="940320" cy="221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19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42915" hangingPunct="0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3781" kern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394" name="(block matching result)"/>
          <p:cNvSpPr txBox="1"/>
          <p:nvPr/>
        </p:nvSpPr>
        <p:spPr>
          <a:xfrm>
            <a:off x="3264837" y="4863587"/>
            <a:ext cx="2304475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(block matching result)</a:t>
            </a:r>
          </a:p>
        </p:txBody>
      </p:sp>
      <p:sp>
        <p:nvSpPr>
          <p:cNvPr id="395" name="(smoothness function)"/>
          <p:cNvSpPr txBox="1"/>
          <p:nvPr/>
        </p:nvSpPr>
        <p:spPr>
          <a:xfrm>
            <a:off x="7488390" y="4863587"/>
            <a:ext cx="2238752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(smoothness function)</a:t>
            </a:r>
          </a:p>
        </p:txBody>
      </p:sp>
      <p:sp>
        <p:nvSpPr>
          <p:cNvPr id="396" name="Want each pixel to find a good match in the other image"/>
          <p:cNvSpPr txBox="1"/>
          <p:nvPr/>
        </p:nvSpPr>
        <p:spPr>
          <a:xfrm>
            <a:off x="2631678" y="4246905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Want each pixel to find a good match in the other image</a:t>
            </a:r>
          </a:p>
        </p:txBody>
      </p:sp>
      <p:pic>
        <p:nvPicPr>
          <p:cNvPr id="397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4996755" y="3828429"/>
            <a:ext cx="704083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398" name="Adjacent pixels should (usually) move about the same amount"/>
          <p:cNvSpPr txBox="1"/>
          <p:nvPr/>
        </p:nvSpPr>
        <p:spPr>
          <a:xfrm>
            <a:off x="6759574" y="4234017"/>
            <a:ext cx="3657601" cy="6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marL="0" lvl="2" algn="ctr" defTabSz="642915" hangingPunct="0">
              <a:defRPr sz="2500">
                <a:solidFill>
                  <a:srgbClr val="00882B"/>
                </a:solidFill>
              </a:defRPr>
            </a:pPr>
            <a:r>
              <a:rPr sz="1758" kern="0">
                <a:solidFill>
                  <a:srgbClr val="00882B"/>
                </a:solidFill>
                <a:latin typeface="Helvetica Light"/>
                <a:sym typeface="Helvetica Light"/>
              </a:rPr>
              <a:t>Adjacent pixels should (usually) move about the same amount</a:t>
            </a:r>
          </a:p>
        </p:txBody>
      </p:sp>
      <p:pic>
        <p:nvPicPr>
          <p:cNvPr id="399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4966797">
            <a:off x="8378026" y="3823830"/>
            <a:ext cx="561637" cy="202387"/>
          </a:xfrm>
          <a:prstGeom prst="rect">
            <a:avLst/>
          </a:prstGeom>
          <a:effectLst>
            <a:outerShdw blurRad="63500" dist="50800" dir="2700000" rotWithShape="0">
              <a:srgbClr val="000000">
                <a:alpha val="39999"/>
              </a:srgbClr>
            </a:outerShdw>
          </a:effectLst>
        </p:spPr>
      </p:pic>
      <p:sp>
        <p:nvSpPr>
          <p:cNvPr id="400" name="data term"/>
          <p:cNvSpPr txBox="1"/>
          <p:nvPr/>
        </p:nvSpPr>
        <p:spPr>
          <a:xfrm>
            <a:off x="5248233" y="3249335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sp>
        <p:nvSpPr>
          <p:cNvPr id="401" name="smoothness term"/>
          <p:cNvSpPr txBox="1"/>
          <p:nvPr/>
        </p:nvSpPr>
        <p:spPr>
          <a:xfrm>
            <a:off x="7680159" y="3249335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sp>
        <p:nvSpPr>
          <p:cNvPr id="402" name="energy function…"/>
          <p:cNvSpPr txBox="1"/>
          <p:nvPr/>
        </p:nvSpPr>
        <p:spPr>
          <a:xfrm>
            <a:off x="2770127" y="1501915"/>
            <a:ext cx="1283363" cy="52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energy function</a:t>
            </a:r>
          </a:p>
          <a:p>
            <a:pPr algn="ctr" defTabSz="642915" hangingPunct="0">
              <a:defRPr sz="20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(for one pixel)</a:t>
            </a:r>
          </a:p>
        </p:txBody>
      </p:sp>
    </p:spTree>
    <p:extLst>
      <p:ext uri="{BB962C8B-B14F-4D97-AF65-F5344CB8AC3E}">
        <p14:creationId xmlns:p14="http://schemas.microsoft.com/office/powerpoint/2010/main" val="100269492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06" name="image65.png" descr="image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data term"/>
          <p:cNvSpPr txBox="1"/>
          <p:nvPr/>
        </p:nvSpPr>
        <p:spPr>
          <a:xfrm>
            <a:off x="3197760" y="2243596"/>
            <a:ext cx="1022073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data term</a:t>
            </a:r>
          </a:p>
        </p:txBody>
      </p:sp>
      <p:pic>
        <p:nvPicPr>
          <p:cNvPr id="408" name="Rounded Rectangle" descr="Rounded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92" y="162010"/>
            <a:ext cx="1747018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09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1368110"/>
            <a:ext cx="8204255" cy="21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8812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66.png" descr="im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4" y="1500188"/>
            <a:ext cx="6081713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73" y="3734318"/>
            <a:ext cx="8204255" cy="2938182"/>
          </a:xfrm>
          <a:prstGeom prst="rect">
            <a:avLst/>
          </a:prstGeom>
        </p:spPr>
      </p:pic>
      <p:pic>
        <p:nvPicPr>
          <p:cNvPr id="41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3975497"/>
            <a:ext cx="4953001" cy="12049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"/>
          <p:cNvGrpSpPr/>
          <p:nvPr/>
        </p:nvGrpSpPr>
        <p:grpSpPr>
          <a:xfrm>
            <a:off x="7012781" y="5062537"/>
            <a:ext cx="1066800" cy="1066801"/>
            <a:chOff x="0" y="0"/>
            <a:chExt cx="1517226" cy="1517226"/>
          </a:xfrm>
        </p:grpSpPr>
        <p:sp>
          <p:nvSpPr>
            <p:cNvPr id="41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2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8689181" y="5062537"/>
            <a:ext cx="1066801" cy="1066801"/>
            <a:chOff x="0" y="0"/>
            <a:chExt cx="1517226" cy="1517226"/>
          </a:xfrm>
        </p:grpSpPr>
        <p:sp>
          <p:nvSpPr>
            <p:cNvPr id="426" name="Circle"/>
            <p:cNvSpPr/>
            <p:nvPr/>
          </p:nvSpPr>
          <p:spPr>
            <a:xfrm>
              <a:off x="65024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Circle"/>
            <p:cNvSpPr/>
            <p:nvPr/>
          </p:nvSpPr>
          <p:spPr>
            <a:xfrm>
              <a:off x="65024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Circle"/>
            <p:cNvSpPr/>
            <p:nvPr/>
          </p:nvSpPr>
          <p:spPr>
            <a:xfrm>
              <a:off x="65024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Circle"/>
            <p:cNvSpPr/>
            <p:nvPr/>
          </p:nvSpPr>
          <p:spPr>
            <a:xfrm>
              <a:off x="-1" y="65024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Circle"/>
            <p:cNvSpPr/>
            <p:nvPr/>
          </p:nvSpPr>
          <p:spPr>
            <a:xfrm>
              <a:off x="1300480" y="65024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Line"/>
            <p:cNvSpPr/>
            <p:nvPr/>
          </p:nvSpPr>
          <p:spPr>
            <a:xfrm>
              <a:off x="86698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756357" y="21900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3" name="Line"/>
            <p:cNvSpPr/>
            <p:nvPr/>
          </p:nvSpPr>
          <p:spPr>
            <a:xfrm flipH="1" flipV="1">
              <a:off x="216746" y="758613"/>
              <a:ext cx="433495" cy="22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4" name="Line"/>
            <p:cNvSpPr/>
            <p:nvPr/>
          </p:nvSpPr>
          <p:spPr>
            <a:xfrm flipH="1">
              <a:off x="756357" y="869243"/>
              <a:ext cx="4516" cy="4334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5" name="Circle"/>
            <p:cNvSpPr/>
            <p:nvPr/>
          </p:nvSpPr>
          <p:spPr>
            <a:xfrm>
              <a:off x="-1" y="-1"/>
              <a:ext cx="216748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Circle"/>
            <p:cNvSpPr/>
            <p:nvPr/>
          </p:nvSpPr>
          <p:spPr>
            <a:xfrm>
              <a:off x="-1" y="1300480"/>
              <a:ext cx="216748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Circle"/>
            <p:cNvSpPr/>
            <p:nvPr/>
          </p:nvSpPr>
          <p:spPr>
            <a:xfrm>
              <a:off x="1300480" y="1300480"/>
              <a:ext cx="216747" cy="21674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Circle"/>
            <p:cNvSpPr/>
            <p:nvPr/>
          </p:nvSpPr>
          <p:spPr>
            <a:xfrm>
              <a:off x="1300480" y="-1"/>
              <a:ext cx="216747" cy="216748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42915" hangingPunct="0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391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83537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0" name="Line"/>
            <p:cNvSpPr/>
            <p:nvPr/>
          </p:nvSpPr>
          <p:spPr>
            <a:xfrm>
              <a:off x="83537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1" name="Line"/>
            <p:cNvSpPr/>
            <p:nvPr/>
          </p:nvSpPr>
          <p:spPr>
            <a:xfrm flipH="1">
              <a:off x="185137" y="83537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2" name="Line"/>
            <p:cNvSpPr/>
            <p:nvPr/>
          </p:nvSpPr>
          <p:spPr>
            <a:xfrm flipH="1" flipV="1">
              <a:off x="185137" y="185137"/>
              <a:ext cx="496712" cy="4967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44" name="4-connected neighborhood"/>
          <p:cNvSpPr txBox="1"/>
          <p:nvPr/>
        </p:nvSpPr>
        <p:spPr>
          <a:xfrm>
            <a:off x="6866672" y="6137672"/>
            <a:ext cx="1359018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4-connected neighborhood</a:t>
            </a:r>
          </a:p>
        </p:txBody>
      </p:sp>
      <p:sp>
        <p:nvSpPr>
          <p:cNvPr id="445" name="8-connected neighborhood"/>
          <p:cNvSpPr txBox="1"/>
          <p:nvPr/>
        </p:nvSpPr>
        <p:spPr>
          <a:xfrm>
            <a:off x="8455904" y="6137672"/>
            <a:ext cx="1533356" cy="48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642915" hangingPunct="0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 kern="0">
                <a:solidFill>
                  <a:srgbClr val="000000"/>
                </a:solidFill>
              </a:rPr>
              <a:t>8-connected neighborhood</a:t>
            </a:r>
          </a:p>
        </p:txBody>
      </p:sp>
      <p:pic>
        <p:nvPicPr>
          <p:cNvPr id="446" name="image68.png" descr="image6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711" y="5704284"/>
            <a:ext cx="330201" cy="39052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: set of neighboring pixels"/>
          <p:cNvSpPr txBox="1"/>
          <p:nvPr/>
        </p:nvSpPr>
        <p:spPr>
          <a:xfrm>
            <a:off x="2754511" y="5704284"/>
            <a:ext cx="3429783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400"/>
            </a:lvl1pPr>
          </a:lstStyle>
          <a:p>
            <a:pPr defTabSz="642915" hangingPunct="0"/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: set of neighboring pixels</a:t>
            </a:r>
          </a:p>
        </p:txBody>
      </p:sp>
      <p:pic>
        <p:nvPicPr>
          <p:cNvPr id="448" name="image65.png" descr="image6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156" y="358339"/>
            <a:ext cx="6643688" cy="727076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SD distance between windows centered at I(x, y) and J(x+ d(x,y), y)"/>
          <p:cNvSpPr txBox="1"/>
          <p:nvPr/>
        </p:nvSpPr>
        <p:spPr>
          <a:xfrm>
            <a:off x="6196040" y="2574136"/>
            <a:ext cx="3012903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914400">
              <a:defRPr sz="2000"/>
            </a:lvl1pPr>
          </a:lstStyle>
          <a:p>
            <a:pPr algn="ctr" defTabSz="642915" hangingPunct="0"/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SSD distance between windows centered at I(x, y) and J(x+ d(x,y), y)</a:t>
            </a:r>
          </a:p>
        </p:txBody>
      </p:sp>
      <p:pic>
        <p:nvPicPr>
          <p:cNvPr id="450" name="Rounded Rectangle" descr="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54301" y="230744"/>
            <a:ext cx="1684240" cy="9822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51" name="smoothness term"/>
          <p:cNvSpPr txBox="1"/>
          <p:nvPr/>
        </p:nvSpPr>
        <p:spPr>
          <a:xfrm>
            <a:off x="3135868" y="4642706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</p:spTree>
    <p:extLst>
      <p:ext uri="{BB962C8B-B14F-4D97-AF65-F5344CB8AC3E}">
        <p14:creationId xmlns:p14="http://schemas.microsoft.com/office/powerpoint/2010/main" val="337946273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70.png" descr="image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2443975"/>
            <a:ext cx="45974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71.png" descr="image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132282"/>
            <a:ext cx="5819775" cy="154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67.png" descr="imag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437" y="548482"/>
            <a:ext cx="4297986" cy="1046161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“Potts model”"/>
          <p:cNvSpPr txBox="1"/>
          <p:nvPr/>
        </p:nvSpPr>
        <p:spPr>
          <a:xfrm>
            <a:off x="3657600" y="5732482"/>
            <a:ext cx="1887694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“Potts model”</a:t>
            </a:r>
          </a:p>
        </p:txBody>
      </p:sp>
      <p:sp>
        <p:nvSpPr>
          <p:cNvPr id="457" name="L1 distance"/>
          <p:cNvSpPr txBox="1"/>
          <p:nvPr/>
        </p:nvSpPr>
        <p:spPr>
          <a:xfrm>
            <a:off x="3838575" y="3129776"/>
            <a:ext cx="1560682" cy="46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defTabSz="642915" hangingPunct="0">
              <a:defRPr sz="3400"/>
            </a:pP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L</a:t>
            </a:r>
            <a:r>
              <a:rPr sz="2391" kern="0" baseline="-19411">
                <a:solidFill>
                  <a:srgbClr val="000000"/>
                </a:solidFill>
                <a:latin typeface="Helvetica Light"/>
                <a:sym typeface="Helvetica Light"/>
              </a:rPr>
              <a:t>1</a:t>
            </a:r>
            <a:r>
              <a:rPr sz="2391" kern="0">
                <a:solidFill>
                  <a:srgbClr val="000000"/>
                </a:solidFill>
                <a:latin typeface="Helvetica Light"/>
                <a:sym typeface="Helvetica Light"/>
              </a:rPr>
              <a:t> distance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7924800" y="2293164"/>
            <a:ext cx="2514601" cy="1219200"/>
            <a:chOff x="0" y="0"/>
            <a:chExt cx="3576320" cy="1733973"/>
          </a:xfrm>
        </p:grpSpPr>
        <p:sp>
          <p:nvSpPr>
            <p:cNvPr id="458" name="Line"/>
            <p:cNvSpPr/>
            <p:nvPr/>
          </p:nvSpPr>
          <p:spPr>
            <a:xfrm>
              <a:off x="0" y="1731714"/>
              <a:ext cx="3576321" cy="2259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59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0" name="Line"/>
            <p:cNvSpPr/>
            <p:nvPr/>
          </p:nvSpPr>
          <p:spPr>
            <a:xfrm flipH="1" flipV="1">
              <a:off x="216747" y="214489"/>
              <a:ext cx="1517228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1" name="Line"/>
            <p:cNvSpPr/>
            <p:nvPr/>
          </p:nvSpPr>
          <p:spPr>
            <a:xfrm flipV="1">
              <a:off x="1733974" y="214489"/>
              <a:ext cx="1517227" cy="15172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7924800" y="4741882"/>
            <a:ext cx="2514601" cy="1220789"/>
            <a:chOff x="0" y="0"/>
            <a:chExt cx="3576320" cy="1736232"/>
          </a:xfrm>
        </p:grpSpPr>
        <p:sp>
          <p:nvSpPr>
            <p:cNvPr id="463" name="Line"/>
            <p:cNvSpPr/>
            <p:nvPr/>
          </p:nvSpPr>
          <p:spPr>
            <a:xfrm>
              <a:off x="0" y="1731716"/>
              <a:ext cx="3576321" cy="2258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4" name="Line"/>
            <p:cNvSpPr/>
            <p:nvPr/>
          </p:nvSpPr>
          <p:spPr>
            <a:xfrm flipV="1">
              <a:off x="1731716" y="-1"/>
              <a:ext cx="4517" cy="1733974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5" name="Line"/>
            <p:cNvSpPr/>
            <p:nvPr/>
          </p:nvSpPr>
          <p:spPr>
            <a:xfrm flipV="1">
              <a:off x="1626502" y="434397"/>
              <a:ext cx="1" cy="129822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6" name="Line"/>
            <p:cNvSpPr/>
            <p:nvPr/>
          </p:nvSpPr>
          <p:spPr>
            <a:xfrm flipV="1">
              <a:off x="1842346" y="433493"/>
              <a:ext cx="2260" cy="130048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7" name="Line"/>
            <p:cNvSpPr/>
            <p:nvPr/>
          </p:nvSpPr>
          <p:spPr>
            <a:xfrm>
              <a:off x="1842346" y="433493"/>
              <a:ext cx="1300481" cy="226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8" name="Line"/>
            <p:cNvSpPr/>
            <p:nvPr/>
          </p:nvSpPr>
          <p:spPr>
            <a:xfrm flipH="1">
              <a:off x="325119" y="433493"/>
              <a:ext cx="1300481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9" name="Line"/>
            <p:cNvSpPr/>
            <p:nvPr/>
          </p:nvSpPr>
          <p:spPr>
            <a:xfrm>
              <a:off x="1625599" y="1733973"/>
              <a:ext cx="216748" cy="225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321457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71" name="smoothness term"/>
          <p:cNvSpPr txBox="1"/>
          <p:nvPr/>
        </p:nvSpPr>
        <p:spPr>
          <a:xfrm>
            <a:off x="3048782" y="1107540"/>
            <a:ext cx="1762660" cy="362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2500"/>
            </a:lvl1pPr>
          </a:lstStyle>
          <a:p>
            <a:pPr defTabSz="642915" hangingPunct="0"/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smoothness term</a:t>
            </a:r>
          </a:p>
        </p:txBody>
      </p:sp>
      <p:pic>
        <p:nvPicPr>
          <p:cNvPr id="472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73" y="216995"/>
            <a:ext cx="8204255" cy="1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77073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</a:t>
            </a:r>
          </a:p>
        </p:txBody>
      </p:sp>
      <p:sp>
        <p:nvSpPr>
          <p:cNvPr id="476" name="Can minimize this independently per scanline using dynamic programming (DP)"/>
          <p:cNvSpPr txBox="1">
            <a:spLocks noGrp="1"/>
          </p:cNvSpPr>
          <p:nvPr>
            <p:ph type="body" sz="quarter" idx="4294967295"/>
          </p:nvPr>
        </p:nvSpPr>
        <p:spPr>
          <a:xfrm>
            <a:off x="2919654" y="3475434"/>
            <a:ext cx="6116156" cy="806624"/>
          </a:xfrm>
          <a:prstGeom prst="rect">
            <a:avLst/>
          </a:prstGeom>
        </p:spPr>
        <p:txBody>
          <a:bodyPr lIns="45719" tIns="45719" rIns="45719" bIns="45719" anchor="t">
            <a:normAutofit fontScale="77500" lnSpcReduction="20000"/>
          </a:bodyPr>
          <a:lstStyle>
            <a:lvl1pPr marL="342900" indent="-342900" defTabSz="914400">
              <a:spcBef>
                <a:spcPts val="500"/>
              </a:spcBef>
              <a:buSzTx/>
              <a:buNone/>
              <a:defRPr sz="3200"/>
            </a:lvl1pPr>
          </a:lstStyle>
          <a:p>
            <a:r>
              <a:t>Can minimize this independently per scanline using dynamic programming (DP)</a:t>
            </a:r>
          </a:p>
        </p:txBody>
      </p:sp>
      <p:pic>
        <p:nvPicPr>
          <p:cNvPr id="477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87" y="2117526"/>
            <a:ext cx="6643690" cy="727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72.png" descr="image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87" y="5832277"/>
            <a:ext cx="8556626" cy="56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73.png" descr="image7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87" y="4779764"/>
            <a:ext cx="1524001" cy="407988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: minimum cost of solution such that d(x,y) = d"/>
          <p:cNvSpPr txBox="1"/>
          <p:nvPr/>
        </p:nvSpPr>
        <p:spPr>
          <a:xfrm>
            <a:off x="4027487" y="4724202"/>
            <a:ext cx="5765359" cy="43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 sz="3200"/>
            </a:lvl1pPr>
          </a:lstStyle>
          <a:p>
            <a:pPr defTabSz="642915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: minimum cost of solution such that d(x,y) = d</a:t>
            </a:r>
          </a:p>
        </p:txBody>
      </p:sp>
      <p:sp>
        <p:nvSpPr>
          <p:cNvPr id="481" name="Circle"/>
          <p:cNvSpPr/>
          <p:nvPr/>
        </p:nvSpPr>
        <p:spPr>
          <a:xfrm>
            <a:off x="82059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2" name="Circle"/>
          <p:cNvSpPr/>
          <p:nvPr/>
        </p:nvSpPr>
        <p:spPr>
          <a:xfrm>
            <a:off x="7748787" y="3969146"/>
            <a:ext cx="152401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3" name="Circle"/>
          <p:cNvSpPr/>
          <p:nvPr/>
        </p:nvSpPr>
        <p:spPr>
          <a:xfrm>
            <a:off x="8663188" y="3969146"/>
            <a:ext cx="152400" cy="152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642915" hangingPunct="0"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39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84" name="Connection Line"/>
          <p:cNvCxnSpPr>
            <a:stCxn id="481" idx="0"/>
            <a:endCxn id="483" idx="0"/>
          </p:cNvCxnSpPr>
          <p:nvPr/>
        </p:nvCxnSpPr>
        <p:spPr>
          <a:xfrm>
            <a:off x="82821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cxnSp>
        <p:nvCxnSpPr>
          <p:cNvPr id="485" name="Connection Line"/>
          <p:cNvCxnSpPr>
            <a:stCxn id="481" idx="0"/>
            <a:endCxn id="482" idx="0"/>
          </p:cNvCxnSpPr>
          <p:nvPr/>
        </p:nvCxnSpPr>
        <p:spPr>
          <a:xfrm flipH="1">
            <a:off x="7824987" y="4045347"/>
            <a:ext cx="457201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ot"/>
            <a:bevel/>
          </a:ln>
        </p:spPr>
      </p:cxnSp>
      <p:sp>
        <p:nvSpPr>
          <p:cNvPr id="486" name="One possible solution…"/>
          <p:cNvSpPr txBox="1"/>
          <p:nvPr/>
        </p:nvSpPr>
        <p:spPr>
          <a:xfrm>
            <a:off x="4453871" y="1075508"/>
            <a:ext cx="337111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/>
            <a:r>
              <a:rPr sz="2531" kern="0" dirty="0">
                <a:solidFill>
                  <a:srgbClr val="000000"/>
                </a:solidFill>
                <a:latin typeface="Helvetica Light"/>
                <a:sym typeface="Helvetica Light"/>
              </a:rPr>
              <a:t>One possible solution…</a:t>
            </a:r>
          </a:p>
        </p:txBody>
      </p:sp>
    </p:spTree>
    <p:extLst>
      <p:ext uri="{BB962C8B-B14F-4D97-AF65-F5344CB8AC3E}">
        <p14:creationId xmlns:p14="http://schemas.microsoft.com/office/powerpoint/2010/main" val="3233959133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image60.png" descr="im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26" y="3230158"/>
            <a:ext cx="3083553" cy="2232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91.png" descr="image9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69" y="982753"/>
            <a:ext cx="5771230" cy="447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61.png" descr="image6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559" y="982752"/>
            <a:ext cx="3082087" cy="223242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Match only"/>
          <p:cNvSpPr txBox="1"/>
          <p:nvPr/>
        </p:nvSpPr>
        <p:spPr>
          <a:xfrm>
            <a:off x="1678771" y="1012934"/>
            <a:ext cx="1578958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Match only</a:t>
            </a:r>
          </a:p>
        </p:txBody>
      </p:sp>
      <p:sp>
        <p:nvSpPr>
          <p:cNvPr id="492" name="Match &amp; smoothness (via graph cut)"/>
          <p:cNvSpPr txBox="1"/>
          <p:nvPr/>
        </p:nvSpPr>
        <p:spPr>
          <a:xfrm>
            <a:off x="4856902" y="1012934"/>
            <a:ext cx="5635764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410751" hangingPunct="0"/>
            <a:r>
              <a:rPr sz="2250" kern="0"/>
              <a:t>Match &amp; smoothness (via graph cut)</a:t>
            </a:r>
          </a:p>
        </p:txBody>
      </p:sp>
      <p:sp>
        <p:nvSpPr>
          <p:cNvPr id="493" name="Ground Truth"/>
          <p:cNvSpPr txBox="1"/>
          <p:nvPr/>
        </p:nvSpPr>
        <p:spPr>
          <a:xfrm>
            <a:off x="1618688" y="3226350"/>
            <a:ext cx="1931619" cy="41838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250" kern="0"/>
              <a:t>Ground Truth</a:t>
            </a:r>
          </a:p>
        </p:txBody>
      </p:sp>
      <p:sp>
        <p:nvSpPr>
          <p:cNvPr id="494" name="Y. Boykov, O. Veksler, and R. Zabih, Fast Approximate Energy Minimization via Graph Cuts,  PAMI 2001"/>
          <p:cNvSpPr txBox="1"/>
          <p:nvPr/>
        </p:nvSpPr>
        <p:spPr>
          <a:xfrm>
            <a:off x="1866900" y="5630247"/>
            <a:ext cx="845820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0" lvl="1" indent="160729" algn="ctr" defTabSz="410751" hangingPunct="0">
              <a:defRPr sz="1800"/>
            </a:pP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Y. Boykov, O. Veksler, and R. Zabih, </a:t>
            </a:r>
            <a:r>
              <a:rPr sz="1266" u="sng" kern="0">
                <a:solidFill>
                  <a:srgbClr val="000000"/>
                </a:solidFill>
                <a:latin typeface="Helvetica Light"/>
                <a:sym typeface="Helvetica Light"/>
                <a:hlinkClick r:id="rId5"/>
              </a:rPr>
              <a:t>Fast Approximate Energy Minimization via Graph Cuts</a:t>
            </a:r>
            <a:r>
              <a:rPr sz="1266" kern="0">
                <a:solidFill>
                  <a:srgbClr val="000000"/>
                </a:solidFill>
                <a:latin typeface="Helvetica Light"/>
                <a:sym typeface="Helvetica Light"/>
              </a:rPr>
              <a:t>,  PAMI 2001</a:t>
            </a:r>
          </a:p>
        </p:txBody>
      </p:sp>
    </p:spTree>
    <p:extLst>
      <p:ext uri="{BB962C8B-B14F-4D97-AF65-F5344CB8AC3E}">
        <p14:creationId xmlns:p14="http://schemas.microsoft.com/office/powerpoint/2010/main" val="386037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7ACDE-A7E2-4DEB-857A-84C261C9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09807-859B-40C8-B3B4-028A38A48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Epipolar</a:t>
            </a:r>
            <a:r>
              <a:rPr lang="en-US" b="1" dirty="0"/>
              <a:t> geometry</a:t>
            </a:r>
            <a:r>
              <a:rPr lang="en-US" dirty="0"/>
              <a:t> is the geometry of stereo vision. When two cameras view a 3D scene from two distinct positions, there are a number of geometric relations between the 3D points and their projections onto the 2D images that lead to constraints between the image points.</a:t>
            </a:r>
          </a:p>
          <a:p>
            <a:pPr lvl="1"/>
            <a:r>
              <a:rPr lang="en-US" dirty="0"/>
              <a:t>[Wikipedia]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47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5DB9-CEAB-4B7A-BCE7-E178F39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7796-75A6-41F8-A11F-5288A5E2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r>
              <a:rPr lang="en-US" dirty="0"/>
              <a:t>Essential matrix</a:t>
            </a:r>
          </a:p>
          <a:p>
            <a:pPr lvl="1"/>
            <a:r>
              <a:rPr lang="en-US" dirty="0"/>
              <a:t>Fundamental matrix</a:t>
            </a:r>
          </a:p>
          <a:p>
            <a:pPr lvl="1"/>
            <a:r>
              <a:rPr lang="en-US" dirty="0"/>
              <a:t>Estimating the fundamental matrix</a:t>
            </a:r>
          </a:p>
          <a:p>
            <a:r>
              <a:rPr lang="en-US" dirty="0"/>
              <a:t>Camera rectification</a:t>
            </a:r>
          </a:p>
          <a:p>
            <a:r>
              <a:rPr lang="en-US" dirty="0"/>
              <a:t>Triangulation</a:t>
            </a:r>
          </a:p>
          <a:p>
            <a:r>
              <a:rPr lang="en-US" dirty="0"/>
              <a:t>Stereo matching</a:t>
            </a:r>
          </a:p>
          <a:p>
            <a:r>
              <a:rPr lang="en-US" b="1" dirty="0"/>
              <a:t>Other 3D sensors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532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2543-78CA-4570-93E0-57E80F7B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08BF-C423-4454-8962-66D86092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LIDAR</a:t>
            </a:r>
            <a:r>
              <a:rPr lang="en-US" dirty="0"/>
              <a:t>, which stands for</a:t>
            </a:r>
            <a:r>
              <a:rPr lang="en-US" b="1" dirty="0"/>
              <a:t> Light Detection and Ranging (or light radar), </a:t>
            </a:r>
            <a:r>
              <a:rPr lang="en-US" dirty="0"/>
              <a:t>is a remote sensing method that uses light in the form of a pulsed laser to measure ranges.</a:t>
            </a:r>
          </a:p>
          <a:p>
            <a:r>
              <a:rPr lang="en-US" dirty="0"/>
              <a:t>Most known: </a:t>
            </a:r>
            <a:r>
              <a:rPr lang="en-US" dirty="0" err="1"/>
              <a:t>velodyne</a:t>
            </a:r>
            <a:r>
              <a:rPr lang="en-US" dirty="0"/>
              <a:t> projector.</a:t>
            </a:r>
          </a:p>
          <a:p>
            <a:pPr lvl="1"/>
            <a:endParaRPr lang="en-US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E7364686-B77D-4DA7-A1C2-2AABBFE8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1" y="2893244"/>
            <a:ext cx="7390614" cy="39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lidar">
            <a:extLst>
              <a:ext uri="{FF2B5EF4-FFF2-40B4-BE49-F238E27FC236}">
                <a16:creationId xmlns:a16="http://schemas.microsoft.com/office/drawing/2014/main" id="{CBC749F1-7DEA-41D1-94D1-D7BC6D32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9961"/>
            <a:ext cx="4964784" cy="279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110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E9FD-37FA-4405-A75B-4759983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24F5-B78F-49F4-A925-2429E4C0C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light 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B32B9737-2802-44F1-A203-EAACE33A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88" y="2394407"/>
            <a:ext cx="4433151" cy="384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Related image">
            <a:extLst>
              <a:ext uri="{FF2B5EF4-FFF2-40B4-BE49-F238E27FC236}">
                <a16:creationId xmlns:a16="http://schemas.microsoft.com/office/drawing/2014/main" id="{FB7952CF-6D25-47C2-ABAD-CC032963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69" y="1142999"/>
            <a:ext cx="4812219" cy="55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525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2D13-03FD-467E-BE08-A9A2C112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738F-1EBF-420E-AF0D-085CE8092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Coded light</a:t>
            </a:r>
          </a:p>
          <a:p>
            <a:r>
              <a:rPr lang="en-US" dirty="0" err="1"/>
              <a:t>Realsense</a:t>
            </a:r>
            <a:r>
              <a:rPr lang="en-US" dirty="0"/>
              <a:t> SR305</a:t>
            </a:r>
          </a:p>
          <a:p>
            <a:r>
              <a:rPr lang="en-US" dirty="0">
                <a:hlinkClick r:id="rId2"/>
              </a:rPr>
              <a:t>https://www.youtube.com/watch?v=PluL7WTlKrM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FB517-6DEF-4B13-AB72-843CD723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33" y="2312512"/>
            <a:ext cx="7795967" cy="43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45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6B4D-C530-4122-8019-FD38F822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F121-4ED6-481D-B93C-5C5B140D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Light Coding</a:t>
            </a:r>
          </a:p>
          <a:p>
            <a:r>
              <a:rPr lang="en-US" i="1" dirty="0"/>
              <a:t>Used in Kinect v1- Kinect for </a:t>
            </a:r>
            <a:r>
              <a:rPr lang="en-US" i="1" dirty="0" err="1"/>
              <a:t>xbox</a:t>
            </a:r>
            <a:r>
              <a:rPr lang="en-US" i="1" dirty="0"/>
              <a:t> 360.</a:t>
            </a:r>
          </a:p>
          <a:p>
            <a:r>
              <a:rPr lang="en-US" i="1" dirty="0" err="1"/>
              <a:t>Iphone</a:t>
            </a:r>
            <a:r>
              <a:rPr lang="en-US" i="1" dirty="0"/>
              <a:t> x front camera</a:t>
            </a:r>
            <a:endParaRPr lang="en-US" dirty="0"/>
          </a:p>
        </p:txBody>
      </p:sp>
      <p:pic>
        <p:nvPicPr>
          <p:cNvPr id="14338" name="Picture 2" descr="Image result for light coding kinect">
            <a:extLst>
              <a:ext uri="{FF2B5EF4-FFF2-40B4-BE49-F238E27FC236}">
                <a16:creationId xmlns:a16="http://schemas.microsoft.com/office/drawing/2014/main" id="{D4EBD2B7-4A7C-46BD-AEB7-C0834854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2" y="2954768"/>
            <a:ext cx="6012206" cy="32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89D05AE-7921-4C51-B276-09C7CD3C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5002107"/>
            <a:ext cx="5554482" cy="19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light coding kinect">
            <a:extLst>
              <a:ext uri="{FF2B5EF4-FFF2-40B4-BE49-F238E27FC236}">
                <a16:creationId xmlns:a16="http://schemas.microsoft.com/office/drawing/2014/main" id="{7BB6E18D-1C5C-4DFE-89BA-0914C0EDD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 r="49198" b="19021"/>
          <a:stretch/>
        </p:blipFill>
        <p:spPr bwMode="auto">
          <a:xfrm>
            <a:off x="8382687" y="2261637"/>
            <a:ext cx="3184001" cy="23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iphone x 3d light coding">
            <a:extLst>
              <a:ext uri="{FF2B5EF4-FFF2-40B4-BE49-F238E27FC236}">
                <a16:creationId xmlns:a16="http://schemas.microsoft.com/office/drawing/2014/main" id="{99360DCF-4C8B-476E-B51D-BF5B858D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18" y="923006"/>
            <a:ext cx="3184001" cy="179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114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5212</TotalTime>
  <Words>2509</Words>
  <Application>Microsoft Office PowerPoint</Application>
  <PresentationFormat>Widescreen</PresentationFormat>
  <Paragraphs>506</Paragraphs>
  <Slides>94</Slides>
  <Notes>7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Arial</vt:lpstr>
      <vt:lpstr>Calibri</vt:lpstr>
      <vt:lpstr>Cambria Math</vt:lpstr>
      <vt:lpstr>Helvetica</vt:lpstr>
      <vt:lpstr>Helvetica Light</vt:lpstr>
      <vt:lpstr>Times New Roman</vt:lpstr>
      <vt:lpstr>Trebuchet MS</vt:lpstr>
      <vt:lpstr>class_layout</vt:lpstr>
      <vt:lpstr>方程式</vt:lpstr>
      <vt:lpstr>Equation</vt:lpstr>
      <vt:lpstr>Stereo</vt:lpstr>
      <vt:lpstr>What can be done with stereo vision?</vt:lpstr>
      <vt:lpstr>References</vt:lpstr>
      <vt:lpstr>Contents</vt:lpstr>
      <vt:lpstr>Structure from motion</vt:lpstr>
      <vt:lpstr>Structure and motion</vt:lpstr>
      <vt:lpstr>Structure and motion</vt:lpstr>
      <vt:lpstr>Contents</vt:lpstr>
      <vt:lpstr>Epipolar geometry </vt:lpstr>
      <vt:lpstr>Epipolar geometry - The triangulation problem</vt:lpstr>
      <vt:lpstr>Epipolar geometry </vt:lpstr>
      <vt:lpstr>Epipolar geometry</vt:lpstr>
      <vt:lpstr>Epipolar geometry</vt:lpstr>
      <vt:lpstr>Epipolar geometry</vt:lpstr>
      <vt:lpstr>Epipolar geometry</vt:lpstr>
      <vt:lpstr>Epipolar geometry</vt:lpstr>
      <vt:lpstr>Epipolar constraint</vt:lpstr>
      <vt:lpstr>Epipolar geometry</vt:lpstr>
      <vt:lpstr>Epipolar geometry</vt:lpstr>
      <vt:lpstr>Epipolar geometry</vt:lpstr>
      <vt:lpstr>Epipolar geometry</vt:lpstr>
      <vt:lpstr>Epipolar geometry</vt:lpstr>
      <vt:lpstr>Epipolar geometry</vt:lpstr>
      <vt:lpstr>Contents</vt:lpstr>
      <vt:lpstr>Recall: Dot Product</vt:lpstr>
      <vt:lpstr>Recall: Cross Product</vt:lpstr>
      <vt:lpstr>Recall: Cross Product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Building the essential matrix</vt:lpstr>
      <vt:lpstr>Side note: another representation </vt:lpstr>
      <vt:lpstr>properties of the E matrix</vt:lpstr>
      <vt:lpstr>Epipolar lines equation</vt:lpstr>
      <vt:lpstr>Epipolar lines equation</vt:lpstr>
      <vt:lpstr>properties of the E matrix</vt:lpstr>
      <vt:lpstr>Epipolar lines equation</vt:lpstr>
      <vt:lpstr>properties of the E matrix</vt:lpstr>
      <vt:lpstr>Contents</vt:lpstr>
      <vt:lpstr>PowerPoint Presentation</vt:lpstr>
      <vt:lpstr>PowerPoint Presentation</vt:lpstr>
      <vt:lpstr>properties of the F matrix</vt:lpstr>
      <vt:lpstr>Contents</vt:lpstr>
      <vt:lpstr>Estimating F</vt:lpstr>
      <vt:lpstr>Estimating F – 8-point algorithm</vt:lpstr>
      <vt:lpstr>8-point algorithm</vt:lpstr>
      <vt:lpstr>8-point algorithm – Problem?</vt:lpstr>
      <vt:lpstr>8-point algorithm</vt:lpstr>
      <vt:lpstr>Contents</vt:lpstr>
      <vt:lpstr>Structure and motion</vt:lpstr>
      <vt:lpstr>How would you reconstruct 3D points?</vt:lpstr>
      <vt:lpstr>How would you reconstruct 3D points?</vt:lpstr>
      <vt:lpstr>How would you reconstruct 3D points?</vt:lpstr>
      <vt:lpstr>How would you reconstruct 3D points?</vt:lpstr>
      <vt:lpstr>How would you reconstruct 3D points?</vt:lpstr>
      <vt:lpstr>Stereo image rectification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Stereo Block Matching</vt:lpstr>
      <vt:lpstr>PowerPoint Presentation</vt:lpstr>
      <vt:lpstr>PowerPoint Presentation</vt:lpstr>
      <vt:lpstr>Effect of window size</vt:lpstr>
      <vt:lpstr>Effect of window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Stereo matching as …  Energy Minimization</vt:lpstr>
      <vt:lpstr>PowerPoint Presentation</vt:lpstr>
      <vt:lpstr>PowerPoint Presentation</vt:lpstr>
      <vt:lpstr>PowerPoint Presentation</vt:lpstr>
      <vt:lpstr>PowerPoint Presentation</vt:lpstr>
      <vt:lpstr>Dynamic Programming</vt:lpstr>
      <vt:lpstr>PowerPoint Presentation</vt:lpstr>
      <vt:lpstr>Contents</vt:lpstr>
      <vt:lpstr>Other types of 3D sensors</vt:lpstr>
      <vt:lpstr>Other types of 3D sensors</vt:lpstr>
      <vt:lpstr>Other types of 3D sensors</vt:lpstr>
      <vt:lpstr>Other types of 3D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detection</dc:title>
  <dc:creator> </dc:creator>
  <cp:lastModifiedBy> </cp:lastModifiedBy>
  <cp:revision>162</cp:revision>
  <dcterms:created xsi:type="dcterms:W3CDTF">2019-11-08T16:12:10Z</dcterms:created>
  <dcterms:modified xsi:type="dcterms:W3CDTF">2019-12-28T17:20:14Z</dcterms:modified>
</cp:coreProperties>
</file>